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7"/>
  </p:notesMasterIdLst>
  <p:sldIdLst>
    <p:sldId id="319" r:id="rId2"/>
    <p:sldId id="320" r:id="rId3"/>
    <p:sldId id="280" r:id="rId4"/>
    <p:sldId id="281" r:id="rId5"/>
    <p:sldId id="282" r:id="rId6"/>
    <p:sldId id="283" r:id="rId7"/>
    <p:sldId id="304" r:id="rId8"/>
    <p:sldId id="322" r:id="rId9"/>
    <p:sldId id="323" r:id="rId10"/>
    <p:sldId id="324" r:id="rId11"/>
    <p:sldId id="325" r:id="rId12"/>
    <p:sldId id="293" r:id="rId13"/>
    <p:sldId id="306" r:id="rId14"/>
    <p:sldId id="307" r:id="rId15"/>
    <p:sldId id="335" r:id="rId16"/>
    <p:sldId id="336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CCFFFF"/>
    <a:srgbClr val="808080"/>
    <a:srgbClr val="CC0000"/>
    <a:srgbClr val="FF0000"/>
    <a:srgbClr val="FF66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7858" autoAdjust="0"/>
  </p:normalViewPr>
  <p:slideViewPr>
    <p:cSldViewPr>
      <p:cViewPr varScale="1">
        <p:scale>
          <a:sx n="82" d="100"/>
          <a:sy n="82" d="100"/>
        </p:scale>
        <p:origin x="6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4.wmf"/><Relationship Id="rId2" Type="http://schemas.openxmlformats.org/officeDocument/2006/relationships/image" Target="../media/image9.wmf"/><Relationship Id="rId1" Type="http://schemas.openxmlformats.org/officeDocument/2006/relationships/image" Target="../media/image8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4E0EAB5-A9A7-4A1F-8A9E-F8EECA1DDB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24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06757E2-A3C7-4BD3-BC41-707198EC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F353-4860-4440-B428-A81238EFF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E380-AC20-4DC0-99D2-ED52B8E435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68CB21-5E66-4D6F-B122-679FF05E06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9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6F06-AF9E-4097-B37E-48F4F2D2C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D313-82BD-45EF-853F-50E811FE4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DB09-97B2-47F9-864C-44A41AF829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5F0408-F591-47D6-9D43-83D89E8B56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81424C3-0614-4653-952B-822015381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FF9B-A595-41C8-99A6-DD30656C8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42E7-F568-4159-BF51-D57796E9C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0F0A-78B4-4EE9-AB66-87FF18AA3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FDD9EAA-E439-4425-BA9D-C1DBB02D6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3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1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12.emf"/><Relationship Id="rId10" Type="http://schemas.openxmlformats.org/officeDocument/2006/relationships/image" Target="../media/image10.w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9.bin"/><Relationship Id="rId1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file:///D:\11A4\PU%20Trang%20Bac%20Cua%20HCHO.FL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png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1640" y="2659559"/>
            <a:ext cx="69510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+mj-lt"/>
              </a:rPr>
              <a:t>ANĐEHIT – XETON </a:t>
            </a:r>
            <a:r>
              <a:rPr lang="en-US" sz="3600" b="1">
                <a:solidFill>
                  <a:schemeClr val="bg1"/>
                </a:solidFill>
                <a:latin typeface="+mj-lt"/>
              </a:rPr>
              <a:t>(Tiết </a:t>
            </a:r>
            <a:r>
              <a:rPr lang="en-US" sz="3600" b="1" smtClean="0">
                <a:solidFill>
                  <a:schemeClr val="bg1"/>
                </a:solidFill>
                <a:latin typeface="+mj-lt"/>
              </a:rPr>
              <a:t>2)</a:t>
            </a:r>
            <a:endParaRPr lang="vi-VN" sz="3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3350" y="2185700"/>
            <a:ext cx="1290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+mj-lt"/>
              </a:rPr>
              <a:t>Bài 44</a:t>
            </a:r>
            <a:endParaRPr lang="vi-VN" sz="3200" i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165318"/>
            <a:ext cx="698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+mj-lt"/>
              </a:rPr>
              <a:t>Chương 9</a:t>
            </a:r>
          </a:p>
          <a:p>
            <a:pPr algn="ctr"/>
            <a:r>
              <a:rPr lang="en-US" sz="4000" b="1" smtClean="0">
                <a:solidFill>
                  <a:schemeClr val="bg1"/>
                </a:solidFill>
                <a:latin typeface="+mj-lt"/>
              </a:rPr>
              <a:t>ANĐEHIT – XETON</a:t>
            </a:r>
          </a:p>
          <a:p>
            <a:pPr algn="ctr"/>
            <a:r>
              <a:rPr lang="en-US" sz="4000" b="1" smtClean="0">
                <a:solidFill>
                  <a:schemeClr val="bg1"/>
                </a:solidFill>
                <a:latin typeface="+mj-lt"/>
              </a:rPr>
              <a:t>AXIT CACBOXYLIC</a:t>
            </a:r>
            <a:endParaRPr lang="vi-VN" sz="400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615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" y="619780"/>
            <a:ext cx="601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solidFill>
                  <a:srgbClr val="FF0000"/>
                </a:solidFill>
                <a:latin typeface="+mj-lt"/>
              </a:rPr>
              <a:t>IV- ĐIỀU CHẾ</a:t>
            </a:r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143000"/>
            <a:ext cx="27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+mj-lt"/>
              </a:rPr>
              <a:t>1. Từ ancol</a:t>
            </a:r>
            <a:endParaRPr lang="vi-VN" sz="280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76200" y="1335732"/>
            <a:ext cx="8839200" cy="2770188"/>
            <a:chOff x="0" y="2393"/>
            <a:chExt cx="5568" cy="1745"/>
          </a:xfrm>
        </p:grpSpPr>
        <p:grpSp>
          <p:nvGrpSpPr>
            <p:cNvPr id="7" name="Group 98"/>
            <p:cNvGrpSpPr>
              <a:grpSpLocks/>
            </p:cNvGrpSpPr>
            <p:nvPr/>
          </p:nvGrpSpPr>
          <p:grpSpPr bwMode="auto">
            <a:xfrm>
              <a:off x="1008" y="2393"/>
              <a:ext cx="3456" cy="511"/>
              <a:chOff x="1008" y="2393"/>
              <a:chExt cx="3456" cy="511"/>
            </a:xfrm>
          </p:grpSpPr>
          <p:sp>
            <p:nvSpPr>
              <p:cNvPr id="20" name="Text Box 17"/>
              <p:cNvSpPr txBox="1">
                <a:spLocks noChangeArrowheads="1"/>
              </p:cNvSpPr>
              <p:nvPr/>
            </p:nvSpPr>
            <p:spPr bwMode="auto">
              <a:xfrm>
                <a:off x="2400" y="2393"/>
                <a:ext cx="10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rgbClr val="FF0000"/>
                    </a:solidFill>
                    <a:latin typeface="+mj-lt"/>
                  </a:rPr>
                  <a:t>CuO</a:t>
                </a:r>
                <a:r>
                  <a:rPr lang="en-US" sz="2800" smtClean="0">
                    <a:solidFill>
                      <a:srgbClr val="FF0000"/>
                    </a:solidFill>
                    <a:latin typeface="+mj-lt"/>
                  </a:rPr>
                  <a:t>, t</a:t>
                </a:r>
                <a:r>
                  <a:rPr lang="en-US" sz="2800" baseline="30000" smtClean="0">
                    <a:solidFill>
                      <a:srgbClr val="FF0000"/>
                    </a:solidFill>
                    <a:latin typeface="+mj-lt"/>
                  </a:rPr>
                  <a:t>0</a:t>
                </a:r>
                <a:r>
                  <a:rPr lang="en-US" sz="2800" smtClean="0">
                    <a:solidFill>
                      <a:srgbClr val="FF0000"/>
                    </a:solidFill>
                    <a:latin typeface="+mj-lt"/>
                  </a:rPr>
                  <a:t>C</a:t>
                </a:r>
                <a:endParaRPr lang="en-US" sz="2800">
                  <a:solidFill>
                    <a:srgbClr val="FF0000"/>
                  </a:solidFill>
                  <a:latin typeface="+mj-lt"/>
                </a:endParaRPr>
              </a:p>
            </p:txBody>
          </p:sp>
          <p:grpSp>
            <p:nvGrpSpPr>
              <p:cNvPr id="21" name="Group 16"/>
              <p:cNvGrpSpPr>
                <a:grpSpLocks/>
              </p:cNvGrpSpPr>
              <p:nvPr/>
            </p:nvGrpSpPr>
            <p:grpSpPr bwMode="auto">
              <a:xfrm>
                <a:off x="1008" y="2688"/>
                <a:ext cx="3456" cy="216"/>
                <a:chOff x="1104" y="2752"/>
                <a:chExt cx="3456" cy="216"/>
              </a:xfrm>
            </p:grpSpPr>
            <p:sp>
              <p:nvSpPr>
                <p:cNvPr id="22" name="Line 13"/>
                <p:cNvSpPr>
                  <a:spLocks noChangeShapeType="1"/>
                </p:cNvSpPr>
                <p:nvPr/>
              </p:nvSpPr>
              <p:spPr bwMode="auto">
                <a:xfrm>
                  <a:off x="4544" y="276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 sz="2800">
                    <a:latin typeface="+mj-lt"/>
                  </a:endParaRPr>
                </a:p>
              </p:txBody>
            </p:sp>
            <p:sp>
              <p:nvSpPr>
                <p:cNvPr id="23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104" y="2752"/>
                  <a:ext cx="3456" cy="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 sz="2800">
                    <a:latin typeface="+mj-lt"/>
                  </a:endParaRPr>
                </a:p>
              </p:txBody>
            </p:sp>
            <p:sp>
              <p:nvSpPr>
                <p:cNvPr id="24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120" y="2776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 sz="2800">
                    <a:latin typeface="+mj-lt"/>
                  </a:endParaRPr>
                </a:p>
              </p:txBody>
            </p:sp>
          </p:grpSp>
        </p:grpSp>
        <p:grpSp>
          <p:nvGrpSpPr>
            <p:cNvPr id="8" name="Group 97"/>
            <p:cNvGrpSpPr>
              <a:grpSpLocks/>
            </p:cNvGrpSpPr>
            <p:nvPr/>
          </p:nvGrpSpPr>
          <p:grpSpPr bwMode="auto">
            <a:xfrm>
              <a:off x="1008" y="3537"/>
              <a:ext cx="3456" cy="601"/>
              <a:chOff x="1008" y="3537"/>
              <a:chExt cx="3456" cy="601"/>
            </a:xfrm>
          </p:grpSpPr>
          <p:sp>
            <p:nvSpPr>
              <p:cNvPr id="15" name="Text Box 22"/>
              <p:cNvSpPr txBox="1">
                <a:spLocks noChangeArrowheads="1"/>
              </p:cNvSpPr>
              <p:nvPr/>
            </p:nvSpPr>
            <p:spPr bwMode="auto">
              <a:xfrm>
                <a:off x="2488" y="3537"/>
                <a:ext cx="912" cy="6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FF0000"/>
                    </a:solidFill>
                    <a:latin typeface="+mj-lt"/>
                  </a:rPr>
                  <a:t>H</a:t>
                </a:r>
                <a:r>
                  <a:rPr lang="en-US" sz="2800" baseline="-25000" dirty="0" smtClean="0">
                    <a:solidFill>
                      <a:srgbClr val="FF0000"/>
                    </a:solidFill>
                    <a:latin typeface="+mj-lt"/>
                  </a:rPr>
                  <a:t>2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j-lt"/>
                  </a:rPr>
                  <a:t>, Ni, t</a:t>
                </a:r>
                <a:r>
                  <a:rPr lang="en-US" sz="2800" baseline="30000" dirty="0" smtClean="0">
                    <a:solidFill>
                      <a:srgbClr val="FF0000"/>
                    </a:solidFill>
                    <a:latin typeface="+mj-lt"/>
                  </a:rPr>
                  <a:t>0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j-lt"/>
                  </a:rPr>
                  <a:t>C</a:t>
                </a:r>
                <a:endParaRPr lang="en-US" sz="2800" dirty="0">
                  <a:solidFill>
                    <a:srgbClr val="FF0000"/>
                  </a:solidFill>
                  <a:latin typeface="+mj-lt"/>
                </a:endParaRPr>
              </a:p>
            </p:txBody>
          </p:sp>
          <p:grpSp>
            <p:nvGrpSpPr>
              <p:cNvPr id="16" name="Group 18"/>
              <p:cNvGrpSpPr>
                <a:grpSpLocks/>
              </p:cNvGrpSpPr>
              <p:nvPr/>
            </p:nvGrpSpPr>
            <p:grpSpPr bwMode="auto">
              <a:xfrm rot="10800000">
                <a:off x="1008" y="3584"/>
                <a:ext cx="3456" cy="256"/>
                <a:chOff x="1104" y="2712"/>
                <a:chExt cx="3456" cy="256"/>
              </a:xfrm>
            </p:grpSpPr>
            <p:sp>
              <p:nvSpPr>
                <p:cNvPr id="17" name="Line 19"/>
                <p:cNvSpPr>
                  <a:spLocks noChangeShapeType="1"/>
                </p:cNvSpPr>
                <p:nvPr/>
              </p:nvSpPr>
              <p:spPr bwMode="auto">
                <a:xfrm>
                  <a:off x="4544" y="2731"/>
                  <a:ext cx="0" cy="221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 sz="2800">
                    <a:latin typeface="+mj-lt"/>
                  </a:endParaRPr>
                </a:p>
              </p:txBody>
            </p:sp>
            <p:sp>
              <p:nvSpPr>
                <p:cNvPr id="18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104" y="2712"/>
                  <a:ext cx="3456" cy="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 sz="2800">
                    <a:latin typeface="+mj-lt"/>
                  </a:endParaRPr>
                </a:p>
              </p:txBody>
            </p:sp>
            <p:sp>
              <p:nvSpPr>
                <p:cNvPr id="19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120" y="2731"/>
                  <a:ext cx="0" cy="237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 sz="2800">
                    <a:latin typeface="+mj-lt"/>
                  </a:endParaRPr>
                </a:p>
              </p:txBody>
            </p:sp>
          </p:grpSp>
        </p:grpSp>
        <p:grpSp>
          <p:nvGrpSpPr>
            <p:cNvPr id="9" name="Group 99"/>
            <p:cNvGrpSpPr>
              <a:grpSpLocks/>
            </p:cNvGrpSpPr>
            <p:nvPr/>
          </p:nvGrpSpPr>
          <p:grpSpPr bwMode="auto">
            <a:xfrm>
              <a:off x="0" y="2992"/>
              <a:ext cx="2112" cy="624"/>
              <a:chOff x="0" y="2992"/>
              <a:chExt cx="2112" cy="624"/>
            </a:xfrm>
          </p:grpSpPr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>
                <a:off x="0" y="2992"/>
                <a:ext cx="2112" cy="624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9525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vi-VN" sz="2800">
                  <a:latin typeface="+mj-lt"/>
                </a:endParaRP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96" y="3090"/>
                <a:ext cx="187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smtClean="0">
                    <a:solidFill>
                      <a:srgbClr val="0000FF"/>
                    </a:solidFill>
                    <a:latin typeface="+mj-lt"/>
                  </a:rPr>
                  <a:t>Ancol bậc 1</a:t>
                </a:r>
                <a:endParaRPr lang="en-US" sz="2800">
                  <a:solidFill>
                    <a:srgbClr val="0000FF"/>
                  </a:solidFill>
                  <a:latin typeface="+mj-lt"/>
                </a:endParaRPr>
              </a:p>
            </p:txBody>
          </p:sp>
        </p:grpSp>
        <p:grpSp>
          <p:nvGrpSpPr>
            <p:cNvPr id="10" name="Group 100"/>
            <p:cNvGrpSpPr>
              <a:grpSpLocks/>
            </p:cNvGrpSpPr>
            <p:nvPr/>
          </p:nvGrpSpPr>
          <p:grpSpPr bwMode="auto">
            <a:xfrm>
              <a:off x="3408" y="2960"/>
              <a:ext cx="2160" cy="624"/>
              <a:chOff x="3408" y="2960"/>
              <a:chExt cx="2160" cy="624"/>
            </a:xfrm>
          </p:grpSpPr>
          <p:sp>
            <p:nvSpPr>
              <p:cNvPr id="11" name="AutoShape 8"/>
              <p:cNvSpPr>
                <a:spLocks noChangeArrowheads="1"/>
              </p:cNvSpPr>
              <p:nvPr/>
            </p:nvSpPr>
            <p:spPr bwMode="auto">
              <a:xfrm>
                <a:off x="3408" y="2960"/>
                <a:ext cx="2112" cy="624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9525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vi-VN" sz="2800">
                  <a:latin typeface="+mj-lt"/>
                </a:endParaRPr>
              </a:p>
            </p:txBody>
          </p:sp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3408" y="3062"/>
                <a:ext cx="216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smtClean="0">
                    <a:solidFill>
                      <a:srgbClr val="0000FF"/>
                    </a:solidFill>
                    <a:latin typeface="+mj-lt"/>
                  </a:rPr>
                  <a:t>Anđehit</a:t>
                </a:r>
                <a:endParaRPr lang="en-US" sz="2800">
                  <a:solidFill>
                    <a:srgbClr val="0000FF"/>
                  </a:solidFill>
                  <a:latin typeface="+mj-lt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81000" y="3909526"/>
            <a:ext cx="8458200" cy="586274"/>
            <a:chOff x="381000" y="3692594"/>
            <a:chExt cx="8458200" cy="586274"/>
          </a:xfrm>
        </p:grpSpPr>
        <p:sp>
          <p:nvSpPr>
            <p:cNvPr id="25" name="Rectangle 24"/>
            <p:cNvSpPr/>
            <p:nvPr/>
          </p:nvSpPr>
          <p:spPr>
            <a:xfrm>
              <a:off x="381000" y="3817203"/>
              <a:ext cx="8458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/>
                <a:t>R – CH</a:t>
              </a:r>
              <a:r>
                <a:rPr lang="pt-BR" baseline="-25000"/>
                <a:t>2</a:t>
              </a:r>
              <a:r>
                <a:rPr lang="pt-BR"/>
                <a:t>OH  +  CuO    </a:t>
              </a:r>
              <a:r>
                <a:rPr lang="pt-BR" smtClean="0"/>
                <a:t>         R </a:t>
              </a:r>
              <a:r>
                <a:rPr lang="pt-BR"/>
                <a:t>– CHO  +  Cu   +  H</a:t>
              </a:r>
              <a:r>
                <a:rPr lang="pt-BR" baseline="-25000"/>
                <a:t>2</a:t>
              </a:r>
              <a:r>
                <a:rPr lang="pt-BR"/>
                <a:t>O</a:t>
              </a:r>
            </a:p>
          </p:txBody>
        </p:sp>
        <p:pic>
          <p:nvPicPr>
            <p:cNvPr id="30" name="Picture 6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692594"/>
              <a:ext cx="1057275" cy="574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5536" name="Group 65535"/>
          <p:cNvGrpSpPr/>
          <p:nvPr/>
        </p:nvGrpSpPr>
        <p:grpSpPr>
          <a:xfrm>
            <a:off x="304800" y="4760913"/>
            <a:ext cx="8305800" cy="573087"/>
            <a:chOff x="304800" y="4648200"/>
            <a:chExt cx="8305800" cy="573087"/>
          </a:xfrm>
        </p:grpSpPr>
        <p:sp>
          <p:nvSpPr>
            <p:cNvPr id="26" name="Rectangle 25"/>
            <p:cNvSpPr/>
            <p:nvPr/>
          </p:nvSpPr>
          <p:spPr>
            <a:xfrm>
              <a:off x="304800" y="4731603"/>
              <a:ext cx="8305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mtClean="0"/>
                <a:t>CH</a:t>
              </a:r>
              <a:r>
                <a:rPr lang="vi-VN" baseline="-25000" smtClean="0"/>
                <a:t>3</a:t>
              </a:r>
              <a:r>
                <a:rPr lang="vi-VN" smtClean="0"/>
                <a:t>–CH</a:t>
              </a:r>
              <a:r>
                <a:rPr lang="vi-VN" baseline="-25000" smtClean="0"/>
                <a:t>2</a:t>
              </a:r>
              <a:r>
                <a:rPr lang="vi-VN" smtClean="0"/>
                <a:t>OH+CuO</a:t>
              </a:r>
              <a:r>
                <a:rPr lang="en-US" smtClean="0"/>
                <a:t>             </a:t>
              </a:r>
              <a:r>
                <a:rPr lang="vi-VN" smtClean="0"/>
                <a:t> CH</a:t>
              </a:r>
              <a:r>
                <a:rPr lang="vi-VN" baseline="-25000" smtClean="0"/>
                <a:t>3</a:t>
              </a:r>
              <a:r>
                <a:rPr lang="vi-VN" smtClean="0"/>
                <a:t>CHO</a:t>
              </a:r>
              <a:r>
                <a:rPr lang="en-US" smtClean="0"/>
                <a:t> </a:t>
              </a:r>
              <a:r>
                <a:rPr lang="vi-VN" smtClean="0"/>
                <a:t>+</a:t>
              </a:r>
              <a:r>
                <a:rPr lang="en-US" smtClean="0"/>
                <a:t> </a:t>
              </a:r>
              <a:r>
                <a:rPr lang="vi-VN" smtClean="0"/>
                <a:t>Cu</a:t>
              </a:r>
              <a:r>
                <a:rPr lang="en-US" smtClean="0"/>
                <a:t> </a:t>
              </a:r>
              <a:r>
                <a:rPr lang="vi-VN" smtClean="0"/>
                <a:t>+</a:t>
              </a:r>
              <a:r>
                <a:rPr lang="en-US" smtClean="0"/>
                <a:t> </a:t>
              </a:r>
              <a:r>
                <a:rPr lang="vi-VN" smtClean="0"/>
                <a:t>H</a:t>
              </a:r>
              <a:r>
                <a:rPr lang="vi-VN" baseline="-25000" smtClean="0"/>
                <a:t>2</a:t>
              </a:r>
              <a:r>
                <a:rPr lang="vi-VN" smtClean="0"/>
                <a:t>O </a:t>
              </a:r>
              <a:endParaRPr lang="vi-VN"/>
            </a:p>
          </p:txBody>
        </p:sp>
        <p:pic>
          <p:nvPicPr>
            <p:cNvPr id="655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648200"/>
              <a:ext cx="1060450" cy="57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5541" name="Group 65540"/>
          <p:cNvGrpSpPr/>
          <p:nvPr/>
        </p:nvGrpSpPr>
        <p:grpSpPr>
          <a:xfrm>
            <a:off x="381000" y="5486400"/>
            <a:ext cx="7315200" cy="614065"/>
            <a:chOff x="381000" y="5638800"/>
            <a:chExt cx="7315200" cy="614065"/>
          </a:xfrm>
        </p:grpSpPr>
        <p:sp>
          <p:nvSpPr>
            <p:cNvPr id="29" name="Rectangle 28"/>
            <p:cNvSpPr/>
            <p:nvPr/>
          </p:nvSpPr>
          <p:spPr>
            <a:xfrm>
              <a:off x="381000" y="5791200"/>
              <a:ext cx="7315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mtClean="0"/>
                <a:t>2CH</a:t>
              </a:r>
              <a:r>
                <a:rPr lang="pt-BR" baseline="-25000" smtClean="0"/>
                <a:t>3</a:t>
              </a:r>
              <a:r>
                <a:rPr lang="pt-BR" smtClean="0"/>
                <a:t>OH </a:t>
              </a:r>
              <a:r>
                <a:rPr lang="pt-BR"/>
                <a:t>+ O</a:t>
              </a:r>
              <a:r>
                <a:rPr lang="pt-BR" baseline="-25000"/>
                <a:t>2</a:t>
              </a:r>
              <a:r>
                <a:rPr lang="pt-BR"/>
                <a:t>  </a:t>
              </a:r>
              <a:r>
                <a:rPr lang="pt-BR" smtClean="0"/>
                <a:t>                  2HCH=O </a:t>
              </a:r>
              <a:r>
                <a:rPr lang="pt-BR"/>
                <a:t>+ </a:t>
              </a:r>
              <a:r>
                <a:rPr lang="pt-BR" smtClean="0"/>
                <a:t>2H</a:t>
              </a:r>
              <a:r>
                <a:rPr lang="pt-BR" baseline="-25000" smtClean="0"/>
                <a:t>2</a:t>
              </a:r>
              <a:r>
                <a:rPr lang="pt-BR" smtClean="0"/>
                <a:t>O</a:t>
              </a:r>
              <a:endParaRPr lang="vi-VN"/>
            </a:p>
          </p:txBody>
        </p:sp>
        <p:cxnSp>
          <p:nvCxnSpPr>
            <p:cNvPr id="65539" name="Straight Arrow Connector 65538"/>
            <p:cNvCxnSpPr/>
            <p:nvPr/>
          </p:nvCxnSpPr>
          <p:spPr>
            <a:xfrm>
              <a:off x="2667000" y="6022032"/>
              <a:ext cx="1219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540" name="TextBox 65539"/>
            <p:cNvSpPr txBox="1"/>
            <p:nvPr/>
          </p:nvSpPr>
          <p:spPr>
            <a:xfrm>
              <a:off x="2743199" y="5638800"/>
              <a:ext cx="1590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Ag, 600</a:t>
              </a:r>
              <a:r>
                <a:rPr lang="en-US" sz="1400" baseline="30000" smtClean="0"/>
                <a:t>o</a:t>
              </a:r>
              <a:r>
                <a:rPr lang="en-US" sz="1400" smtClean="0"/>
                <a:t>C</a:t>
              </a:r>
              <a:endParaRPr lang="vi-VN" sz="1400"/>
            </a:p>
          </p:txBody>
        </p:sp>
      </p:grpSp>
    </p:spTree>
    <p:extLst>
      <p:ext uri="{BB962C8B-B14F-4D97-AF65-F5344CB8AC3E}">
        <p14:creationId xmlns:p14="http://schemas.microsoft.com/office/powerpoint/2010/main" val="156977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400" y="619780"/>
            <a:ext cx="601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solidFill>
                  <a:srgbClr val="FF0000"/>
                </a:solidFill>
                <a:latin typeface="+mj-lt"/>
              </a:rPr>
              <a:t>IV- ĐIỀU CHẾ</a:t>
            </a:r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+mj-lt"/>
              </a:rPr>
              <a:t>2. Từ hiđrocacbon</a:t>
            </a:r>
            <a:endParaRPr lang="vi-VN" sz="280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66622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+mj-lt"/>
              </a:rPr>
              <a:t>-  Trong công nghiệp, điều chế anđehit fomic từ metan 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18155" y="2497217"/>
            <a:ext cx="7460753" cy="523220"/>
            <a:chOff x="618155" y="2497217"/>
            <a:chExt cx="7460753" cy="523220"/>
          </a:xfrm>
        </p:grpSpPr>
        <p:sp>
          <p:nvSpPr>
            <p:cNvPr id="6" name="Rectangle 5"/>
            <p:cNvSpPr/>
            <p:nvPr/>
          </p:nvSpPr>
          <p:spPr>
            <a:xfrm>
              <a:off x="618155" y="2497217"/>
              <a:ext cx="746075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>
                  <a:latin typeface="+mj-lt"/>
                </a:rPr>
                <a:t>CH</a:t>
              </a:r>
              <a:r>
                <a:rPr lang="vi-VN" sz="2800" baseline="-25000">
                  <a:latin typeface="+mj-lt"/>
                </a:rPr>
                <a:t>4</a:t>
              </a:r>
              <a:r>
                <a:rPr lang="vi-VN" sz="2800">
                  <a:latin typeface="+mj-lt"/>
                </a:rPr>
                <a:t> + O</a:t>
              </a:r>
              <a:r>
                <a:rPr lang="vi-VN" sz="2800" baseline="-25000">
                  <a:latin typeface="+mj-lt"/>
                </a:rPr>
                <a:t>2</a:t>
              </a:r>
              <a:r>
                <a:rPr lang="vi-VN" sz="2800">
                  <a:latin typeface="+mj-lt"/>
                </a:rPr>
                <a:t> </a:t>
              </a:r>
              <a:r>
                <a:rPr lang="en-US" sz="2800" smtClean="0">
                  <a:latin typeface="+mj-lt"/>
                </a:rPr>
                <a:t>        </a:t>
              </a:r>
              <a:r>
                <a:rPr lang="vi-VN" sz="2800" smtClean="0">
                  <a:latin typeface="+mj-lt"/>
                </a:rPr>
                <a:t> </a:t>
              </a:r>
              <a:r>
                <a:rPr lang="en-US" sz="2800" smtClean="0">
                  <a:latin typeface="+mj-lt"/>
                </a:rPr>
                <a:t>       </a:t>
              </a:r>
              <a:r>
                <a:rPr lang="vi-VN" sz="2800" smtClean="0">
                  <a:latin typeface="+mj-lt"/>
                </a:rPr>
                <a:t>H-CH=O </a:t>
              </a:r>
              <a:r>
                <a:rPr lang="vi-VN" sz="2800">
                  <a:latin typeface="+mj-lt"/>
                </a:rPr>
                <a:t>+ H</a:t>
              </a:r>
              <a:r>
                <a:rPr lang="vi-VN" sz="2800" baseline="-25000">
                  <a:latin typeface="+mj-lt"/>
                </a:rPr>
                <a:t>2</a:t>
              </a:r>
              <a:r>
                <a:rPr lang="vi-VN" sz="2800">
                  <a:latin typeface="+mj-lt"/>
                </a:rPr>
                <a:t>O</a:t>
              </a:r>
            </a:p>
          </p:txBody>
        </p:sp>
        <p:pic>
          <p:nvPicPr>
            <p:cNvPr id="6758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2551112"/>
              <a:ext cx="1236457" cy="4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194004" y="5072390"/>
            <a:ext cx="834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+mj-lt"/>
              </a:rPr>
              <a:t>- Phương pháp hiện đại sản xuất anđehit axetic</a:t>
            </a:r>
          </a:p>
        </p:txBody>
      </p:sp>
      <p:sp>
        <p:nvSpPr>
          <p:cNvPr id="9" name="Rectangle 8"/>
          <p:cNvSpPr/>
          <p:nvPr/>
        </p:nvSpPr>
        <p:spPr>
          <a:xfrm>
            <a:off x="194003" y="3276600"/>
            <a:ext cx="8111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+mj-lt"/>
              </a:rPr>
              <a:t>- Từ axetilen sản xuất anđehit </a:t>
            </a:r>
            <a:r>
              <a:rPr lang="vi-VN" sz="2800" smtClean="0">
                <a:latin typeface="+mj-lt"/>
              </a:rPr>
              <a:t>axetic</a:t>
            </a:r>
            <a:endParaRPr lang="vi-VN" sz="2800"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4003" y="3886200"/>
            <a:ext cx="8949997" cy="523220"/>
            <a:chOff x="194003" y="3886200"/>
            <a:chExt cx="8949997" cy="523220"/>
          </a:xfrm>
        </p:grpSpPr>
        <p:sp>
          <p:nvSpPr>
            <p:cNvPr id="10" name="Rectangle 9"/>
            <p:cNvSpPr/>
            <p:nvPr/>
          </p:nvSpPr>
          <p:spPr>
            <a:xfrm>
              <a:off x="194003" y="3886200"/>
              <a:ext cx="894999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2800">
                  <a:latin typeface="+mj-lt"/>
                </a:rPr>
                <a:t>CH≡CH + </a:t>
              </a:r>
              <a:r>
                <a:rPr lang="pl-PL" sz="2800" smtClean="0">
                  <a:latin typeface="+mj-lt"/>
                </a:rPr>
                <a:t>H</a:t>
              </a:r>
              <a:r>
                <a:rPr lang="pl-PL" sz="2800" baseline="-25000" smtClean="0">
                  <a:latin typeface="+mj-lt"/>
                </a:rPr>
                <a:t>2</a:t>
              </a:r>
              <a:r>
                <a:rPr lang="pl-PL" sz="2800" smtClean="0">
                  <a:latin typeface="+mj-lt"/>
                </a:rPr>
                <a:t>O</a:t>
              </a:r>
              <a:r>
                <a:rPr lang="en-US" sz="2800" smtClean="0">
                  <a:latin typeface="+mj-lt"/>
                </a:rPr>
                <a:t>   </a:t>
              </a:r>
              <a:r>
                <a:rPr lang="pl-PL" sz="2800" smtClean="0">
                  <a:latin typeface="+mj-lt"/>
                </a:rPr>
                <a:t>  </a:t>
              </a:r>
              <a:r>
                <a:rPr lang="en-US" sz="2800" smtClean="0">
                  <a:latin typeface="+mj-lt"/>
                </a:rPr>
                <a:t>         </a:t>
              </a:r>
              <a:r>
                <a:rPr lang="pl-PL" sz="2800" smtClean="0">
                  <a:latin typeface="+mj-lt"/>
                </a:rPr>
                <a:t> </a:t>
              </a:r>
              <a:r>
                <a:rPr lang="pl-PL" sz="2800">
                  <a:latin typeface="+mj-lt"/>
                </a:rPr>
                <a:t>[CH</a:t>
              </a:r>
              <a:r>
                <a:rPr lang="pl-PL" sz="2800" baseline="-25000">
                  <a:latin typeface="+mj-lt"/>
                </a:rPr>
                <a:t>2</a:t>
              </a:r>
              <a:r>
                <a:rPr lang="pl-PL" sz="2800">
                  <a:latin typeface="+mj-lt"/>
                </a:rPr>
                <a:t>=CH–OH</a:t>
              </a:r>
              <a:r>
                <a:rPr lang="pl-PL" sz="2800" smtClean="0">
                  <a:latin typeface="+mj-lt"/>
                </a:rPr>
                <a:t>]</a:t>
              </a:r>
              <a:r>
                <a:rPr lang="pl-PL" sz="2800">
                  <a:latin typeface="+mj-lt"/>
                </a:rPr>
                <a:t> </a:t>
              </a:r>
              <a:r>
                <a:rPr lang="en-US" sz="2800" smtClean="0">
                  <a:latin typeface="+mj-lt"/>
                </a:rPr>
                <a:t>  </a:t>
              </a:r>
              <a:r>
                <a:rPr lang="en-US" sz="2800" smtClean="0">
                  <a:latin typeface="+mj-lt"/>
                  <a:sym typeface="Wingdings"/>
                </a:rPr>
                <a:t> </a:t>
              </a:r>
              <a:r>
                <a:rPr lang="pl-PL" sz="2800" smtClean="0">
                  <a:latin typeface="+mj-lt"/>
                </a:rPr>
                <a:t>CH</a:t>
              </a:r>
              <a:r>
                <a:rPr lang="pl-PL" sz="2800" baseline="-25000" smtClean="0">
                  <a:latin typeface="+mj-lt"/>
                </a:rPr>
                <a:t>3</a:t>
              </a:r>
              <a:r>
                <a:rPr lang="pl-PL" sz="2800" smtClean="0">
                  <a:latin typeface="+mj-lt"/>
                </a:rPr>
                <a:t>CHO </a:t>
              </a:r>
              <a:endParaRPr lang="vi-VN" sz="2800">
                <a:latin typeface="+mj-lt"/>
              </a:endParaRPr>
            </a:p>
          </p:txBody>
        </p:sp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571" y="3937466"/>
              <a:ext cx="1236457" cy="4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57200" y="5725180"/>
            <a:ext cx="8077200" cy="523220"/>
            <a:chOff x="457200" y="5725180"/>
            <a:chExt cx="8077200" cy="523220"/>
          </a:xfrm>
        </p:grpSpPr>
        <p:sp>
          <p:nvSpPr>
            <p:cNvPr id="8" name="Rectangle 7"/>
            <p:cNvSpPr/>
            <p:nvPr/>
          </p:nvSpPr>
          <p:spPr>
            <a:xfrm>
              <a:off x="457200" y="5725180"/>
              <a:ext cx="8077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2800">
                  <a:latin typeface="+mj-lt"/>
                </a:rPr>
                <a:t>2 CH</a:t>
              </a:r>
              <a:r>
                <a:rPr lang="pl-PL" sz="2800" baseline="-25000">
                  <a:latin typeface="+mj-lt"/>
                </a:rPr>
                <a:t>2</a:t>
              </a:r>
              <a:r>
                <a:rPr lang="pl-PL" sz="2800">
                  <a:latin typeface="+mj-lt"/>
                </a:rPr>
                <a:t> = CH</a:t>
              </a:r>
              <a:r>
                <a:rPr lang="pl-PL" sz="2800" baseline="-25000">
                  <a:latin typeface="+mj-lt"/>
                </a:rPr>
                <a:t>2</a:t>
              </a:r>
              <a:r>
                <a:rPr lang="pl-PL" sz="2800">
                  <a:latin typeface="+mj-lt"/>
                </a:rPr>
                <a:t> + O</a:t>
              </a:r>
              <a:r>
                <a:rPr lang="pl-PL" sz="2800" baseline="-25000">
                  <a:latin typeface="+mj-lt"/>
                </a:rPr>
                <a:t>2</a:t>
              </a:r>
              <a:r>
                <a:rPr lang="pl-PL" sz="2800">
                  <a:latin typeface="+mj-lt"/>
                </a:rPr>
                <a:t>  </a:t>
              </a:r>
              <a:r>
                <a:rPr lang="en-US" sz="2800" smtClean="0">
                  <a:latin typeface="+mj-lt"/>
                </a:rPr>
                <a:t>            </a:t>
              </a:r>
              <a:r>
                <a:rPr lang="pl-PL" sz="2800" smtClean="0">
                  <a:latin typeface="+mj-lt"/>
                </a:rPr>
                <a:t> </a:t>
              </a:r>
              <a:r>
                <a:rPr lang="pl-PL" sz="2800">
                  <a:latin typeface="+mj-lt"/>
                </a:rPr>
                <a:t>2 CH</a:t>
              </a:r>
              <a:r>
                <a:rPr lang="pl-PL" sz="2800" baseline="-25000">
                  <a:latin typeface="+mj-lt"/>
                </a:rPr>
                <a:t>3</a:t>
              </a:r>
              <a:r>
                <a:rPr lang="pl-PL" sz="2800">
                  <a:latin typeface="+mj-lt"/>
                </a:rPr>
                <a:t> – CH=O</a:t>
              </a:r>
              <a:endParaRPr lang="vi-VN" sz="2800">
                <a:latin typeface="+mj-lt"/>
              </a:endParaRPr>
            </a:p>
          </p:txBody>
        </p:sp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5758190"/>
              <a:ext cx="1236457" cy="4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4199628" y="4409420"/>
            <a:ext cx="2505972" cy="467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6600"/>
                </a:solidFill>
              </a:rPr>
              <a:t>Không bền</a:t>
            </a:r>
            <a:endParaRPr lang="vi-VN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2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342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solidFill>
                  <a:srgbClr val="CC0000"/>
                </a:solidFill>
                <a:latin typeface="+mj-lt"/>
              </a:rPr>
              <a:t>Fomanđehit</a:t>
            </a:r>
            <a:endParaRPr lang="en-US" sz="280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04800" y="1828800"/>
            <a:ext cx="8305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+mj-lt"/>
              </a:rPr>
              <a:t>- </a:t>
            </a:r>
            <a:r>
              <a:rPr lang="en-US" sz="2800" smtClean="0">
                <a:solidFill>
                  <a:srgbClr val="0000FF"/>
                </a:solidFill>
                <a:latin typeface="+mj-lt"/>
              </a:rPr>
              <a:t>Sản </a:t>
            </a:r>
            <a:r>
              <a:rPr lang="en-US" sz="2800">
                <a:solidFill>
                  <a:srgbClr val="0000FF"/>
                </a:solidFill>
                <a:latin typeface="+mj-lt"/>
              </a:rPr>
              <a:t>xuất </a:t>
            </a:r>
            <a:r>
              <a:rPr lang="en-US" sz="2800" smtClean="0">
                <a:solidFill>
                  <a:srgbClr val="0000FF"/>
                </a:solidFill>
                <a:latin typeface="+mj-lt"/>
              </a:rPr>
              <a:t>nhựa phenol-fomanđehit, nhựa ure-fomanddehit</a:t>
            </a:r>
            <a:endParaRPr lang="en-US" sz="280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52400" y="619780"/>
            <a:ext cx="6019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FF0000"/>
                </a:solidFill>
                <a:latin typeface="+mj-lt"/>
              </a:rPr>
              <a:t>V- ỨNG DỤNG</a:t>
            </a:r>
            <a:endParaRPr lang="en-US" sz="320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00100" y="2743200"/>
            <a:ext cx="3467100" cy="3726902"/>
            <a:chOff x="800100" y="2892318"/>
            <a:chExt cx="3467100" cy="37269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" y="2892318"/>
              <a:ext cx="3336178" cy="343228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14400" y="6096000"/>
              <a:ext cx="335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latin typeface="+mj-lt"/>
                </a:rPr>
                <a:t>Phenol-fomandehit</a:t>
              </a:r>
              <a:endParaRPr lang="vi-VN" sz="2800">
                <a:latin typeface="+mj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29104"/>
            <a:ext cx="4114800" cy="3547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43200"/>
            <a:ext cx="4648200" cy="39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153988"/>
            <a:ext cx="3657600" cy="27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4038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1" name="Picture 11" descr="j023624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765300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76" name="Group 36"/>
          <p:cNvGrpSpPr>
            <a:grpSpLocks/>
          </p:cNvGrpSpPr>
          <p:nvPr/>
        </p:nvGrpSpPr>
        <p:grpSpPr bwMode="auto">
          <a:xfrm>
            <a:off x="381000" y="304800"/>
            <a:ext cx="4343400" cy="2667000"/>
            <a:chOff x="528" y="2784"/>
            <a:chExt cx="2016" cy="1440"/>
          </a:xfrm>
        </p:grpSpPr>
        <p:pic>
          <p:nvPicPr>
            <p:cNvPr id="61477" name="Picture 37" descr="nhu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784"/>
              <a:ext cx="2016" cy="1319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478" name="Oval 38"/>
            <p:cNvSpPr>
              <a:spLocks noChangeArrowheads="1"/>
            </p:cNvSpPr>
            <p:nvPr/>
          </p:nvSpPr>
          <p:spPr bwMode="auto">
            <a:xfrm>
              <a:off x="2208" y="3936"/>
              <a:ext cx="240" cy="288"/>
            </a:xfrm>
            <a:prstGeom prst="ellipse">
              <a:avLst/>
            </a:prstGeom>
            <a:solidFill>
              <a:srgbClr val="FFA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8</a:t>
              </a:r>
            </a:p>
          </p:txBody>
        </p:sp>
      </p:grpSp>
      <p:sp>
        <p:nvSpPr>
          <p:cNvPr id="61485" name="WordArt 45" descr="Paper bag"/>
          <p:cNvSpPr>
            <a:spLocks noChangeArrowheads="1" noChangeShapeType="1" noTextEdit="1"/>
          </p:cNvSpPr>
          <p:nvPr/>
        </p:nvSpPr>
        <p:spPr bwMode="auto">
          <a:xfrm>
            <a:off x="2362200" y="1295400"/>
            <a:ext cx="4114800" cy="159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Bakelit</a:t>
            </a:r>
          </a:p>
        </p:txBody>
      </p:sp>
      <p:sp>
        <p:nvSpPr>
          <p:cNvPr id="61449" name="WordArt 9"/>
          <p:cNvSpPr>
            <a:spLocks noChangeArrowheads="1" noChangeShapeType="1" noTextEdit="1"/>
          </p:cNvSpPr>
          <p:nvPr/>
        </p:nvSpPr>
        <p:spPr bwMode="auto">
          <a:xfrm>
            <a:off x="609600" y="-381000"/>
            <a:ext cx="6062663" cy="3886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5579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Chất ngàn ứng dụng</a:t>
            </a:r>
          </a:p>
        </p:txBody>
      </p:sp>
      <p:sp>
        <p:nvSpPr>
          <p:cNvPr id="61486" name="Text Box 46"/>
          <p:cNvSpPr txBox="1">
            <a:spLocks noChangeArrowheads="1"/>
          </p:cNvSpPr>
          <p:nvPr/>
        </p:nvSpPr>
        <p:spPr bwMode="auto">
          <a:xfrm>
            <a:off x="228600" y="3657600"/>
            <a:ext cx="8610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6600"/>
                </a:solidFill>
              </a:rPr>
              <a:t>POLIPHENOLFOMANĐETHIT</a:t>
            </a:r>
            <a:endParaRPr lang="en-US" sz="5000">
              <a:solidFill>
                <a:srgbClr val="FF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61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6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" autoRev="1" fill="hold"/>
                                        <p:tgtEl>
                                          <p:spTgt spid="61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0FD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autoRev="1" fill="hold"/>
                                        <p:tgtEl>
                                          <p:spTgt spid="61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0FD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autoRev="1" fill="hold"/>
                                        <p:tgtEl>
                                          <p:spTgt spid="61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5" grpId="0" animBg="1"/>
      <p:bldP spid="61449" grpId="0" animBg="1"/>
      <p:bldP spid="61449" grpId="1" animBg="1"/>
      <p:bldP spid="61486" grpId="0"/>
      <p:bldP spid="6148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3" name="Picture 9" descr="muc 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896" y="622299"/>
            <a:ext cx="2523504" cy="194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7" name="Picture 13" descr="nail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954" y="685800"/>
            <a:ext cx="1941446" cy="205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81" name="Picture 17" descr="keo da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50" y="3424541"/>
            <a:ext cx="2133600" cy="251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85" name="Picture 21" descr="o cam di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49" y="3962834"/>
            <a:ext cx="2779651" cy="185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89" name="Picture 25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533400"/>
            <a:ext cx="2884005" cy="204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93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50" y="3448535"/>
            <a:ext cx="1883866" cy="232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99" name="Text Box 35"/>
          <p:cNvSpPr txBox="1">
            <a:spLocks noChangeArrowheads="1"/>
          </p:cNvSpPr>
          <p:nvPr/>
        </p:nvSpPr>
        <p:spPr bwMode="auto">
          <a:xfrm>
            <a:off x="6324600" y="2784475"/>
            <a:ext cx="2690191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+mj-lt"/>
              </a:rPr>
              <a:t>Thuốc rửa móng tay</a:t>
            </a:r>
          </a:p>
        </p:txBody>
      </p:sp>
      <p:sp>
        <p:nvSpPr>
          <p:cNvPr id="62500" name="Text Box 36"/>
          <p:cNvSpPr txBox="1">
            <a:spLocks noChangeArrowheads="1"/>
          </p:cNvSpPr>
          <p:nvPr/>
        </p:nvSpPr>
        <p:spPr bwMode="auto">
          <a:xfrm>
            <a:off x="3733800" y="2632075"/>
            <a:ext cx="2690191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+mj-lt"/>
              </a:rPr>
              <a:t>Mực in</a:t>
            </a:r>
          </a:p>
        </p:txBody>
      </p:sp>
      <p:sp>
        <p:nvSpPr>
          <p:cNvPr id="62501" name="Text Box 37"/>
          <p:cNvSpPr txBox="1">
            <a:spLocks noChangeArrowheads="1"/>
          </p:cNvSpPr>
          <p:nvPr/>
        </p:nvSpPr>
        <p:spPr bwMode="auto">
          <a:xfrm>
            <a:off x="457200" y="2476500"/>
            <a:ext cx="2690191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+mj-lt"/>
              </a:rPr>
              <a:t>Ngâm tiêu bản động vật</a:t>
            </a:r>
          </a:p>
        </p:txBody>
      </p:sp>
      <p:sp>
        <p:nvSpPr>
          <p:cNvPr id="62502" name="Text Box 38"/>
          <p:cNvSpPr txBox="1">
            <a:spLocks noChangeArrowheads="1"/>
          </p:cNvSpPr>
          <p:nvPr/>
        </p:nvSpPr>
        <p:spPr bwMode="auto">
          <a:xfrm>
            <a:off x="457200" y="6061075"/>
            <a:ext cx="2690191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+mj-lt"/>
              </a:rPr>
              <a:t>Keo dán gỗ</a:t>
            </a:r>
          </a:p>
        </p:txBody>
      </p:sp>
      <p:sp>
        <p:nvSpPr>
          <p:cNvPr id="62503" name="Text Box 39"/>
          <p:cNvSpPr txBox="1">
            <a:spLocks noChangeArrowheads="1"/>
          </p:cNvSpPr>
          <p:nvPr/>
        </p:nvSpPr>
        <p:spPr bwMode="auto">
          <a:xfrm>
            <a:off x="2971800" y="6061074"/>
            <a:ext cx="2690191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+mj-lt"/>
              </a:rPr>
              <a:t>Vecni</a:t>
            </a:r>
          </a:p>
        </p:txBody>
      </p:sp>
      <p:sp>
        <p:nvSpPr>
          <p:cNvPr id="62504" name="Text Box 40"/>
          <p:cNvSpPr txBox="1">
            <a:spLocks noChangeArrowheads="1"/>
          </p:cNvSpPr>
          <p:nvPr/>
        </p:nvSpPr>
        <p:spPr bwMode="auto">
          <a:xfrm>
            <a:off x="6019800" y="6061075"/>
            <a:ext cx="2690191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+mj-lt"/>
              </a:rPr>
              <a:t>Ổ cắm điện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9" grpId="0"/>
      <p:bldP spid="62500" grpId="0"/>
      <p:bldP spid="62501" grpId="0"/>
      <p:bldP spid="62502" grpId="0"/>
      <p:bldP spid="62503" grpId="0"/>
      <p:bldP spid="625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510" y="462455"/>
            <a:ext cx="3799490" cy="3436540"/>
            <a:chOff x="10510" y="462455"/>
            <a:chExt cx="3799490" cy="34365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0" y="462455"/>
              <a:ext cx="3799490" cy="34365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04800" y="609600"/>
              <a:ext cx="281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latin typeface="+mj-lt"/>
                </a:rPr>
                <a:t>piperonal</a:t>
              </a:r>
              <a:endParaRPr lang="vi-VN" sz="2800">
                <a:latin typeface="+mj-lt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32" y="457200"/>
            <a:ext cx="4733268" cy="36780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1"/>
            <a:ext cx="455036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4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819400"/>
            <a:ext cx="5715000" cy="4038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014"/>
            <a:ext cx="3979786" cy="39797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163321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+mj-lt"/>
              </a:rPr>
              <a:t>Tinh dầu hoa hồng</a:t>
            </a:r>
            <a:endParaRPr lang="vi-VN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275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33400"/>
            <a:ext cx="2219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FF0000"/>
                </a:solidFill>
                <a:latin typeface="+mj-lt"/>
              </a:rPr>
              <a:t>B. XETON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1081733"/>
            <a:ext cx="2497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FF0000"/>
                </a:solidFill>
                <a:latin typeface="+mj-lt"/>
              </a:rPr>
              <a:t>I. Định nghĩa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1789093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>
                <a:latin typeface="+mj-lt"/>
              </a:rPr>
              <a:t>Xeton là những hợp chất hữu cơ mà phân tử có chứa nhóm  </a:t>
            </a:r>
            <a:r>
              <a:rPr lang="en-US" sz="2800" smtClean="0">
                <a:latin typeface="+mj-lt"/>
              </a:rPr>
              <a:t>    </a:t>
            </a:r>
            <a:r>
              <a:rPr lang="vi-VN" sz="2800" smtClean="0">
                <a:solidFill>
                  <a:srgbClr val="0000FF"/>
                </a:solidFill>
                <a:latin typeface="+mj-lt"/>
              </a:rPr>
              <a:t>liên </a:t>
            </a:r>
            <a:r>
              <a:rPr lang="vi-VN" sz="2800">
                <a:solidFill>
                  <a:srgbClr val="0000FF"/>
                </a:solidFill>
                <a:latin typeface="+mj-lt"/>
              </a:rPr>
              <a:t>kết trực tiếp với hai </a:t>
            </a:r>
            <a:r>
              <a:rPr lang="en-US" sz="2800" smtClean="0">
                <a:solidFill>
                  <a:srgbClr val="0000FF"/>
                </a:solidFill>
                <a:latin typeface="+mj-lt"/>
              </a:rPr>
              <a:t/>
            </a:r>
            <a:br>
              <a:rPr lang="en-US" sz="2800" smtClean="0">
                <a:solidFill>
                  <a:srgbClr val="0000FF"/>
                </a:solidFill>
                <a:latin typeface="+mj-lt"/>
              </a:rPr>
            </a:br>
            <a:r>
              <a:rPr lang="en-US" sz="2800" smtClean="0">
                <a:solidFill>
                  <a:srgbClr val="0000FF"/>
                </a:solidFill>
                <a:latin typeface="+mj-lt"/>
              </a:rPr>
              <a:t>                                    </a:t>
            </a:r>
            <a:r>
              <a:rPr lang="vi-VN" sz="2800" smtClean="0">
                <a:solidFill>
                  <a:srgbClr val="0000FF"/>
                </a:solidFill>
                <a:latin typeface="+mj-lt"/>
              </a:rPr>
              <a:t>nguyên </a:t>
            </a:r>
            <a:r>
              <a:rPr lang="vi-VN" sz="2800">
                <a:solidFill>
                  <a:srgbClr val="0000FF"/>
                </a:solidFill>
                <a:latin typeface="+mj-lt"/>
              </a:rPr>
              <a:t>tử cacbon</a:t>
            </a:r>
            <a:r>
              <a:rPr lang="vi-VN" sz="2800">
                <a:latin typeface="+mj-lt"/>
              </a:rPr>
              <a:t>.</a:t>
            </a:r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583" y="2209800"/>
            <a:ext cx="1808817" cy="108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000" y="4038600"/>
            <a:ext cx="6324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>
                <a:solidFill>
                  <a:srgbClr val="FF0000"/>
                </a:solidFill>
                <a:latin typeface="+mj-lt"/>
              </a:rPr>
              <a:t>Thí dụ</a:t>
            </a:r>
            <a:r>
              <a:rPr lang="pl-PL" sz="2800">
                <a:latin typeface="+mj-lt"/>
              </a:rPr>
              <a:t>: </a:t>
            </a:r>
            <a:r>
              <a:rPr lang="en-US" sz="2800" smtClean="0">
                <a:latin typeface="+mj-lt"/>
              </a:rPr>
              <a:t>	</a:t>
            </a:r>
            <a:r>
              <a:rPr lang="pl-PL" sz="2800" smtClean="0">
                <a:latin typeface="+mj-lt"/>
              </a:rPr>
              <a:t>CH</a:t>
            </a:r>
            <a:r>
              <a:rPr lang="pl-PL" sz="2800" baseline="-25000" smtClean="0">
                <a:latin typeface="+mj-lt"/>
              </a:rPr>
              <a:t>3</a:t>
            </a:r>
            <a:r>
              <a:rPr lang="pl-PL" sz="2800" smtClean="0">
                <a:latin typeface="+mj-lt"/>
              </a:rPr>
              <a:t>-CO-CH</a:t>
            </a:r>
            <a:r>
              <a:rPr lang="pl-PL" sz="2800" baseline="-25000" smtClean="0">
                <a:latin typeface="+mj-lt"/>
              </a:rPr>
              <a:t>3</a:t>
            </a:r>
            <a:endParaRPr lang="en-US" sz="2800">
              <a:latin typeface="+mj-lt"/>
            </a:endParaRPr>
          </a:p>
          <a:p>
            <a:r>
              <a:rPr lang="en-US" sz="2800" smtClean="0">
                <a:latin typeface="+mj-lt"/>
              </a:rPr>
              <a:t> 		</a:t>
            </a:r>
            <a:r>
              <a:rPr lang="pl-PL" sz="2800" smtClean="0">
                <a:latin typeface="+mj-lt"/>
              </a:rPr>
              <a:t>CH</a:t>
            </a:r>
            <a:r>
              <a:rPr lang="pl-PL" sz="2800" baseline="-25000" smtClean="0">
                <a:latin typeface="+mj-lt"/>
              </a:rPr>
              <a:t>3</a:t>
            </a:r>
            <a:r>
              <a:rPr lang="pl-PL" sz="2800" smtClean="0">
                <a:latin typeface="+mj-lt"/>
              </a:rPr>
              <a:t>-CO-C</a:t>
            </a:r>
            <a:r>
              <a:rPr lang="pl-PL" sz="2800" baseline="-25000" smtClean="0">
                <a:latin typeface="+mj-lt"/>
              </a:rPr>
              <a:t>6</a:t>
            </a:r>
            <a:r>
              <a:rPr lang="pl-PL" sz="2800" smtClean="0">
                <a:latin typeface="+mj-lt"/>
              </a:rPr>
              <a:t>H</a:t>
            </a:r>
            <a:r>
              <a:rPr lang="pl-PL" sz="2800" baseline="-25000" smtClean="0">
                <a:latin typeface="+mj-lt"/>
              </a:rPr>
              <a:t>5</a:t>
            </a:r>
            <a:endParaRPr lang="en-US" sz="2800">
              <a:latin typeface="+mj-lt"/>
            </a:endParaRPr>
          </a:p>
          <a:p>
            <a:r>
              <a:rPr lang="en-US" sz="2800" smtClean="0">
                <a:latin typeface="+mj-lt"/>
              </a:rPr>
              <a:t>		</a:t>
            </a:r>
            <a:r>
              <a:rPr lang="pl-PL" sz="2800" smtClean="0">
                <a:latin typeface="+mj-lt"/>
              </a:rPr>
              <a:t>CH</a:t>
            </a:r>
            <a:r>
              <a:rPr lang="pl-PL" sz="2800" baseline="-25000" smtClean="0">
                <a:latin typeface="+mj-lt"/>
              </a:rPr>
              <a:t>3</a:t>
            </a:r>
            <a:r>
              <a:rPr lang="pl-PL" sz="2800" smtClean="0">
                <a:latin typeface="+mj-lt"/>
              </a:rPr>
              <a:t>-CO-CH=CH</a:t>
            </a:r>
            <a:r>
              <a:rPr lang="pl-PL" sz="2800" baseline="-25000" smtClean="0">
                <a:latin typeface="+mj-lt"/>
              </a:rPr>
              <a:t>2</a:t>
            </a:r>
            <a:endParaRPr lang="vi-VN" sz="2800" baseline="-25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041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181" y="533400"/>
            <a:ext cx="4318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>
                <a:solidFill>
                  <a:srgbClr val="FF0000"/>
                </a:solidFill>
                <a:latin typeface="+mj-lt"/>
              </a:rPr>
              <a:t>II. Tính chất hóa học</a:t>
            </a:r>
          </a:p>
        </p:txBody>
      </p:sp>
      <p:sp>
        <p:nvSpPr>
          <p:cNvPr id="4" name="Rectangle 3"/>
          <p:cNvSpPr/>
          <p:nvPr/>
        </p:nvSpPr>
        <p:spPr>
          <a:xfrm>
            <a:off x="402019" y="1268129"/>
            <a:ext cx="79799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+mj-lt"/>
              </a:rPr>
              <a:t>-Giống anđehit, xeton cộng hiđro tạo ancol nhưng là </a:t>
            </a:r>
            <a:r>
              <a:rPr lang="vi-VN" sz="2800">
                <a:solidFill>
                  <a:srgbClr val="FF0000"/>
                </a:solidFill>
                <a:latin typeface="+mj-lt"/>
              </a:rPr>
              <a:t>ancol bậc II</a:t>
            </a:r>
            <a:r>
              <a:rPr lang="vi-VN" sz="2800">
                <a:latin typeface="+mj-lt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0772" y="2222047"/>
            <a:ext cx="6324600" cy="673553"/>
            <a:chOff x="530772" y="2222047"/>
            <a:chExt cx="6324600" cy="673553"/>
          </a:xfrm>
        </p:grpSpPr>
        <p:sp>
          <p:nvSpPr>
            <p:cNvPr id="5" name="Rectangle 4"/>
            <p:cNvSpPr/>
            <p:nvPr/>
          </p:nvSpPr>
          <p:spPr>
            <a:xfrm>
              <a:off x="530772" y="2362200"/>
              <a:ext cx="6324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+mj-lt"/>
                </a:rPr>
                <a:t>R-CO-R’ +     H</a:t>
              </a:r>
              <a:r>
                <a:rPr lang="vi-VN" sz="2800" baseline="-25000">
                  <a:latin typeface="+mj-lt"/>
                </a:rPr>
                <a:t>2</a:t>
              </a:r>
              <a:r>
                <a:rPr lang="vi-VN" sz="2800">
                  <a:latin typeface="+mj-lt"/>
                </a:rPr>
                <a:t>            </a:t>
              </a:r>
              <a:r>
                <a:rPr lang="en-US" sz="2800" smtClean="0">
                  <a:latin typeface="+mj-lt"/>
                </a:rPr>
                <a:t>   </a:t>
              </a:r>
              <a:r>
                <a:rPr lang="vi-VN" sz="2800" smtClean="0">
                  <a:latin typeface="+mj-lt"/>
                </a:rPr>
                <a:t>R-CH(OH</a:t>
              </a:r>
              <a:r>
                <a:rPr lang="vi-VN" sz="2800">
                  <a:latin typeface="+mj-lt"/>
                </a:rPr>
                <a:t>)-R’</a:t>
              </a:r>
            </a:p>
          </p:txBody>
        </p:sp>
        <p:pic>
          <p:nvPicPr>
            <p:cNvPr id="70657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9463" y="2222047"/>
              <a:ext cx="1100137" cy="673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402020" y="3065485"/>
            <a:ext cx="86657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+mj-lt"/>
              </a:rPr>
              <a:t>-Khác </a:t>
            </a:r>
            <a:r>
              <a:rPr lang="vi-VN" sz="2800" smtClean="0">
                <a:latin typeface="+mj-lt"/>
              </a:rPr>
              <a:t>anđehit, xeton </a:t>
            </a:r>
            <a:r>
              <a:rPr lang="vi-VN" sz="2800">
                <a:solidFill>
                  <a:srgbClr val="FF0000"/>
                </a:solidFill>
                <a:latin typeface="+mj-lt"/>
              </a:rPr>
              <a:t>không tham gia phản ứng tráng gương.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02020" y="4004608"/>
            <a:ext cx="8741980" cy="1862792"/>
            <a:chOff x="402020" y="4004608"/>
            <a:chExt cx="8741980" cy="1862792"/>
          </a:xfrm>
        </p:grpSpPr>
        <p:sp>
          <p:nvSpPr>
            <p:cNvPr id="7" name="Rectangle 6"/>
            <p:cNvSpPr/>
            <p:nvPr/>
          </p:nvSpPr>
          <p:spPr>
            <a:xfrm>
              <a:off x="402020" y="4004608"/>
              <a:ext cx="843718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smtClean="0">
                  <a:latin typeface="+mj-lt"/>
                </a:rPr>
                <a:t>- </a:t>
              </a:r>
              <a:r>
                <a:rPr lang="vi-VN" sz="2800" smtClean="0">
                  <a:latin typeface="+mj-lt"/>
                </a:rPr>
                <a:t>Nhóm </a:t>
              </a:r>
              <a:r>
                <a:rPr lang="vi-VN" sz="2800">
                  <a:latin typeface="+mj-lt"/>
                </a:rPr>
                <a:t>CO hút electron làm cho </a:t>
              </a:r>
              <a:r>
                <a:rPr lang="vi-VN" sz="2800">
                  <a:solidFill>
                    <a:srgbClr val="FF0000"/>
                  </a:solidFill>
                  <a:latin typeface="+mj-lt"/>
                </a:rPr>
                <a:t>hidro ở gốc hidrocacbon linh động </a:t>
              </a:r>
              <a:r>
                <a:rPr lang="vi-VN" sz="2800">
                  <a:latin typeface="+mj-lt"/>
                </a:rPr>
                <a:t>nên tham gia được phản ứng thế.</a:t>
              </a:r>
            </a:p>
            <a:p>
              <a:pPr algn="just"/>
              <a:r>
                <a:rPr lang="vi-VN" sz="2800">
                  <a:latin typeface="+mj-lt"/>
                </a:rPr>
                <a:t>CH</a:t>
              </a:r>
              <a:r>
                <a:rPr lang="vi-VN" sz="2800" baseline="-25000">
                  <a:latin typeface="+mj-lt"/>
                </a:rPr>
                <a:t>3</a:t>
              </a:r>
              <a:r>
                <a:rPr lang="vi-VN" sz="2800">
                  <a:latin typeface="+mj-lt"/>
                </a:rPr>
                <a:t>-CO-CH</a:t>
              </a:r>
              <a:r>
                <a:rPr lang="vi-VN" sz="2800" baseline="-25000">
                  <a:latin typeface="+mj-lt"/>
                </a:rPr>
                <a:t>3</a:t>
              </a:r>
              <a:r>
                <a:rPr lang="vi-VN" sz="2800">
                  <a:latin typeface="+mj-lt"/>
                </a:rPr>
                <a:t> + Br</a:t>
              </a:r>
              <a:r>
                <a:rPr lang="vi-VN" sz="2800" baseline="-25000">
                  <a:latin typeface="+mj-lt"/>
                </a:rPr>
                <a:t>2</a:t>
              </a:r>
              <a:r>
                <a:rPr lang="vi-VN" sz="2800">
                  <a:latin typeface="+mj-lt"/>
                </a:rPr>
                <a:t>               </a:t>
              </a:r>
              <a:r>
                <a:rPr lang="en-US" sz="2800" smtClean="0">
                  <a:latin typeface="+mj-lt"/>
                </a:rPr>
                <a:t>   </a:t>
              </a:r>
              <a:r>
                <a:rPr lang="vi-VN" sz="2800" smtClean="0">
                  <a:latin typeface="+mj-lt"/>
                </a:rPr>
                <a:t>CH</a:t>
              </a:r>
              <a:r>
                <a:rPr lang="vi-VN" sz="2800" baseline="-25000" smtClean="0">
                  <a:latin typeface="+mj-lt"/>
                </a:rPr>
                <a:t>3</a:t>
              </a:r>
              <a:r>
                <a:rPr lang="vi-VN" sz="2800" smtClean="0">
                  <a:latin typeface="+mj-lt"/>
                </a:rPr>
                <a:t>-CO-CH</a:t>
              </a:r>
              <a:r>
                <a:rPr lang="vi-VN" sz="2800" baseline="-25000" smtClean="0">
                  <a:latin typeface="+mj-lt"/>
                </a:rPr>
                <a:t>2</a:t>
              </a:r>
              <a:r>
                <a:rPr lang="vi-VN" sz="2800" smtClean="0">
                  <a:latin typeface="+mj-lt"/>
                </a:rPr>
                <a:t>Br+HBr</a:t>
              </a:r>
              <a:endParaRPr lang="vi-VN" sz="2800">
                <a:latin typeface="+mj-lt"/>
              </a:endParaRPr>
            </a:p>
          </p:txBody>
        </p:sp>
        <p:pic>
          <p:nvPicPr>
            <p:cNvPr id="7065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284" y="5051792"/>
              <a:ext cx="5301716" cy="815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333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2387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FF0000"/>
                </a:solidFill>
                <a:latin typeface="+mj-lt"/>
              </a:rPr>
              <a:t>III. Điều chế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143000"/>
            <a:ext cx="1987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solidFill>
                  <a:srgbClr val="0000FF"/>
                </a:solidFill>
                <a:latin typeface="+mj-lt"/>
              </a:rPr>
              <a:t>1. Từ ancol.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0" y="1680234"/>
            <a:ext cx="8763000" cy="637287"/>
            <a:chOff x="381000" y="1680234"/>
            <a:chExt cx="8763000" cy="637287"/>
          </a:xfrm>
        </p:grpSpPr>
        <p:sp>
          <p:nvSpPr>
            <p:cNvPr id="4" name="Rectangle 3"/>
            <p:cNvSpPr/>
            <p:nvPr/>
          </p:nvSpPr>
          <p:spPr>
            <a:xfrm>
              <a:off x="381000" y="1794301"/>
              <a:ext cx="8763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800">
                  <a:latin typeface="+mj-lt"/>
                </a:rPr>
                <a:t>R – COH – R’ + CuO   </a:t>
              </a:r>
              <a:r>
                <a:rPr lang="pt-BR" sz="2800" smtClean="0">
                  <a:latin typeface="+mj-lt"/>
                </a:rPr>
                <a:t>             R </a:t>
              </a:r>
              <a:r>
                <a:rPr lang="pt-BR" sz="2800">
                  <a:latin typeface="+mj-lt"/>
                </a:rPr>
                <a:t>– CO – R’+ Cu+ H</a:t>
              </a:r>
              <a:r>
                <a:rPr lang="pt-BR" sz="2800" baseline="-25000">
                  <a:latin typeface="+mj-lt"/>
                </a:rPr>
                <a:t>2</a:t>
              </a:r>
              <a:r>
                <a:rPr lang="pt-BR" sz="2800">
                  <a:latin typeface="+mj-lt"/>
                </a:rPr>
                <a:t>O</a:t>
              </a:r>
            </a:p>
          </p:txBody>
        </p:sp>
        <p:pic>
          <p:nvPicPr>
            <p:cNvPr id="7168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1597" y="1680234"/>
              <a:ext cx="1085850" cy="590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455886" y="2514600"/>
            <a:ext cx="8459514" cy="1030307"/>
            <a:chOff x="455886" y="2514600"/>
            <a:chExt cx="8459514" cy="1030307"/>
          </a:xfrm>
        </p:grpSpPr>
        <p:pic>
          <p:nvPicPr>
            <p:cNvPr id="7168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514600"/>
              <a:ext cx="1127891" cy="612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55886" y="2590800"/>
              <a:ext cx="845951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2800">
                  <a:latin typeface="+mj-lt"/>
                </a:rPr>
                <a:t>CH</a:t>
              </a:r>
              <a:r>
                <a:rPr lang="pl-PL" sz="2800" baseline="-25000">
                  <a:latin typeface="+mj-lt"/>
                </a:rPr>
                <a:t>3</a:t>
              </a:r>
              <a:r>
                <a:rPr lang="pl-PL" sz="2800">
                  <a:latin typeface="+mj-lt"/>
                </a:rPr>
                <a:t>–CHOH–CH</a:t>
              </a:r>
              <a:r>
                <a:rPr lang="pl-PL" sz="2800" baseline="-25000">
                  <a:latin typeface="+mj-lt"/>
                </a:rPr>
                <a:t>3</a:t>
              </a:r>
              <a:r>
                <a:rPr lang="pl-PL" sz="2800">
                  <a:latin typeface="+mj-lt"/>
                </a:rPr>
                <a:t> +CuO </a:t>
              </a:r>
            </a:p>
            <a:p>
              <a:r>
                <a:rPr lang="pl-PL" sz="2800">
                  <a:latin typeface="+mj-lt"/>
                </a:rPr>
                <a:t>                      </a:t>
              </a:r>
              <a:r>
                <a:rPr lang="en-US" sz="2800" smtClean="0">
                  <a:latin typeface="+mj-lt"/>
                </a:rPr>
                <a:t>		</a:t>
              </a:r>
              <a:r>
                <a:rPr lang="pl-PL" sz="2800" smtClean="0">
                  <a:latin typeface="+mj-lt"/>
                </a:rPr>
                <a:t> </a:t>
              </a:r>
              <a:r>
                <a:rPr lang="pl-PL" sz="2800">
                  <a:latin typeface="+mj-lt"/>
                </a:rPr>
                <a:t>CH</a:t>
              </a:r>
              <a:r>
                <a:rPr lang="pl-PL" sz="2800" baseline="-25000">
                  <a:latin typeface="+mj-lt"/>
                </a:rPr>
                <a:t>3</a:t>
              </a:r>
              <a:r>
                <a:rPr lang="pl-PL" sz="2800">
                  <a:latin typeface="+mj-lt"/>
                </a:rPr>
                <a:t>–CO–CH</a:t>
              </a:r>
              <a:r>
                <a:rPr lang="pl-PL" sz="2800" baseline="-25000">
                  <a:latin typeface="+mj-lt"/>
                </a:rPr>
                <a:t>3</a:t>
              </a:r>
              <a:r>
                <a:rPr lang="pl-PL" sz="2800">
                  <a:latin typeface="+mj-lt"/>
                </a:rPr>
                <a:t>+ Cu+ H</a:t>
              </a:r>
              <a:r>
                <a:rPr lang="pl-PL" sz="2800" baseline="-25000">
                  <a:latin typeface="+mj-lt"/>
                </a:rPr>
                <a:t>2</a:t>
              </a:r>
              <a:r>
                <a:rPr lang="pl-PL" sz="2800">
                  <a:latin typeface="+mj-lt"/>
                </a:rPr>
                <a:t>O 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455886" y="3581400"/>
            <a:ext cx="2989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solidFill>
                  <a:srgbClr val="0000FF"/>
                </a:solidFill>
                <a:latin typeface="+mj-lt"/>
              </a:rPr>
              <a:t>2. Từ hiđrocacbon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55886" y="4114800"/>
            <a:ext cx="7621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smtClean="0">
                <a:latin typeface="+mj-lt"/>
              </a:rPr>
              <a:t>Oxi hóa không hoàn toàn từ cumen</a:t>
            </a:r>
            <a:endParaRPr lang="vi-VN" sz="280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43000" y="4376410"/>
            <a:ext cx="8153400" cy="2172325"/>
            <a:chOff x="1143000" y="4533275"/>
            <a:chExt cx="8153400" cy="2172325"/>
          </a:xfrm>
        </p:grpSpPr>
        <p:pic>
          <p:nvPicPr>
            <p:cNvPr id="71684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432"/>
            <a:stretch/>
          </p:blipFill>
          <p:spPr bwMode="auto">
            <a:xfrm>
              <a:off x="1284644" y="4533275"/>
              <a:ext cx="8011756" cy="217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143000" y="5410200"/>
              <a:ext cx="53340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60154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1155918"/>
            <a:ext cx="746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solidFill>
                  <a:srgbClr val="0000FF"/>
                </a:solidFill>
                <a:latin typeface="+mj-lt"/>
              </a:rPr>
              <a:t>	Viết </a:t>
            </a:r>
            <a:r>
              <a:rPr lang="en-US" sz="2800">
                <a:solidFill>
                  <a:srgbClr val="0000FF"/>
                </a:solidFill>
                <a:latin typeface="+mj-lt"/>
              </a:rPr>
              <a:t>công thức tổng quát của dãy đồng đẳng anđehit no, mạch hở, đơn chức. </a:t>
            </a:r>
            <a:endParaRPr lang="en-US" sz="2800" smtClean="0">
              <a:solidFill>
                <a:srgbClr val="0000FF"/>
              </a:solidFill>
              <a:latin typeface="+mj-lt"/>
            </a:endParaRPr>
          </a:p>
          <a:p>
            <a:pPr algn="just"/>
            <a:r>
              <a:rPr lang="en-US" sz="2800">
                <a:solidFill>
                  <a:srgbClr val="0000FF"/>
                </a:solidFill>
                <a:latin typeface="+mj-lt"/>
              </a:rPr>
              <a:t>	</a:t>
            </a:r>
            <a:r>
              <a:rPr lang="en-US" sz="2800" smtClean="0">
                <a:solidFill>
                  <a:srgbClr val="0000FF"/>
                </a:solidFill>
                <a:latin typeface="+mj-lt"/>
              </a:rPr>
              <a:t>Cho </a:t>
            </a:r>
            <a:r>
              <a:rPr lang="en-US" sz="2800">
                <a:solidFill>
                  <a:srgbClr val="0000FF"/>
                </a:solidFill>
                <a:latin typeface="+mj-lt"/>
              </a:rPr>
              <a:t>ví dụ 3 chất trong dãy đồng đẳng này và gọi tên theo tên thay thế.</a:t>
            </a:r>
            <a:endParaRPr lang="vi-VN" sz="280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6858000" cy="781050"/>
          </a:xfrm>
          <a:noFill/>
          <a:ln/>
        </p:spPr>
        <p:txBody>
          <a:bodyPr anchor="b"/>
          <a:lstStyle/>
          <a:p>
            <a:r>
              <a:rPr lang="en-US" b="1">
                <a:solidFill>
                  <a:srgbClr val="CC0000"/>
                </a:solidFill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164390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19780"/>
            <a:ext cx="2342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+mj-lt"/>
              </a:rPr>
              <a:t>IV. Ứng dụng.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371600"/>
            <a:ext cx="2651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-Làm dung môi.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991380"/>
            <a:ext cx="8653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>
                <a:latin typeface="+mj-lt"/>
              </a:rPr>
              <a:t>-Nguyên liệu sản xuất polimer như tơ capron, nilon 6,6.</a:t>
            </a:r>
            <a:endParaRPr lang="vi-VN" sz="280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3" y="2456829"/>
            <a:ext cx="6624637" cy="40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3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452265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+mj-lt"/>
              </a:rPr>
              <a:t>Câu 1: Xét các chất hữu cơ sau:</a:t>
            </a:r>
          </a:p>
        </p:txBody>
      </p:sp>
      <p:sp>
        <p:nvSpPr>
          <p:cNvPr id="4" name="Rectangle 3"/>
          <p:cNvSpPr/>
          <p:nvPr/>
        </p:nvSpPr>
        <p:spPr>
          <a:xfrm>
            <a:off x="587529" y="1958995"/>
            <a:ext cx="3552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CH</a:t>
            </a:r>
            <a:r>
              <a:rPr lang="vi-VN" sz="2800" baseline="-25000">
                <a:latin typeface="+mj-lt"/>
              </a:rPr>
              <a:t>2</a:t>
            </a:r>
            <a:r>
              <a:rPr lang="vi-VN" sz="2800">
                <a:latin typeface="+mj-lt"/>
              </a:rPr>
              <a:t>=CH-CH</a:t>
            </a:r>
            <a:r>
              <a:rPr lang="vi-VN" sz="2800" baseline="-25000">
                <a:latin typeface="+mj-lt"/>
              </a:rPr>
              <a:t>2</a:t>
            </a:r>
            <a:r>
              <a:rPr lang="vi-VN" sz="2800">
                <a:latin typeface="+mj-lt"/>
              </a:rPr>
              <a:t>OH (1)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8600" y="1956763"/>
            <a:ext cx="3932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CH</a:t>
            </a:r>
            <a:r>
              <a:rPr lang="vi-VN" sz="2800" baseline="-25000">
                <a:latin typeface="+mj-lt"/>
              </a:rPr>
              <a:t>2</a:t>
            </a:r>
            <a:r>
              <a:rPr lang="vi-VN" sz="2800">
                <a:latin typeface="+mj-lt"/>
              </a:rPr>
              <a:t>=CH-CHO        (2); </a:t>
            </a:r>
          </a:p>
        </p:txBody>
      </p:sp>
      <p:sp>
        <p:nvSpPr>
          <p:cNvPr id="6" name="Rectangle 5"/>
          <p:cNvSpPr/>
          <p:nvPr/>
        </p:nvSpPr>
        <p:spPr>
          <a:xfrm>
            <a:off x="811924" y="2736503"/>
            <a:ext cx="3937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CH</a:t>
            </a:r>
            <a:r>
              <a:rPr lang="vi-VN" sz="2800" baseline="-25000">
                <a:latin typeface="+mj-lt"/>
              </a:rPr>
              <a:t>3</a:t>
            </a:r>
            <a:r>
              <a:rPr lang="vi-VN" sz="2800">
                <a:latin typeface="+mj-lt"/>
              </a:rPr>
              <a:t>-CH</a:t>
            </a:r>
            <a:r>
              <a:rPr lang="vi-VN" sz="2800" baseline="-25000">
                <a:latin typeface="+mj-lt"/>
              </a:rPr>
              <a:t>2</a:t>
            </a:r>
            <a:r>
              <a:rPr lang="vi-VN" sz="2800">
                <a:latin typeface="+mj-lt"/>
              </a:rPr>
              <a:t>-CHO       (3);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76800" y="2736503"/>
            <a:ext cx="3264035" cy="523220"/>
            <a:chOff x="3133946" y="3198168"/>
            <a:chExt cx="3264035" cy="523220"/>
          </a:xfrm>
        </p:grpSpPr>
        <p:sp>
          <p:nvSpPr>
            <p:cNvPr id="7" name="Rectangle 6"/>
            <p:cNvSpPr/>
            <p:nvPr/>
          </p:nvSpPr>
          <p:spPr>
            <a:xfrm>
              <a:off x="3133946" y="3198168"/>
              <a:ext cx="32640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+mj-lt"/>
                </a:rPr>
                <a:t>CH=C -CHO       (4)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819746" y="3552498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587529" y="3664803"/>
            <a:ext cx="79468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+mj-lt"/>
              </a:rPr>
              <a:t>Những chất nào khi tác dụng với hiđro (xt, t</a:t>
            </a:r>
            <a:r>
              <a:rPr lang="vi-VN" sz="2800" baseline="30000">
                <a:latin typeface="+mj-lt"/>
              </a:rPr>
              <a:t>o</a:t>
            </a:r>
            <a:r>
              <a:rPr lang="vi-VN" sz="2800">
                <a:latin typeface="+mj-lt"/>
              </a:rPr>
              <a:t>) cho </a:t>
            </a:r>
            <a:r>
              <a:rPr lang="vi-VN" sz="2800">
                <a:solidFill>
                  <a:srgbClr val="FF0000"/>
                </a:solidFill>
                <a:latin typeface="+mj-lt"/>
              </a:rPr>
              <a:t>cùng một sản phẩm</a:t>
            </a:r>
            <a:r>
              <a:rPr lang="vi-VN" sz="2800">
                <a:latin typeface="+mj-lt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" y="4667071"/>
            <a:ext cx="72264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UcPeriod"/>
            </a:pPr>
            <a:r>
              <a:rPr lang="vi-VN" sz="2800" smtClean="0">
                <a:latin typeface="+mj-lt"/>
              </a:rPr>
              <a:t>(</a:t>
            </a:r>
            <a:r>
              <a:rPr lang="vi-VN" sz="2800">
                <a:latin typeface="+mj-lt"/>
              </a:rPr>
              <a:t>1) và (3)	</a:t>
            </a:r>
            <a:r>
              <a:rPr lang="en-US" sz="2800" smtClean="0">
                <a:latin typeface="+mj-lt"/>
              </a:rPr>
              <a:t>          		</a:t>
            </a:r>
            <a:r>
              <a:rPr lang="vi-VN" sz="2800" smtClean="0">
                <a:latin typeface="+mj-lt"/>
              </a:rPr>
              <a:t>B</a:t>
            </a:r>
            <a:r>
              <a:rPr lang="vi-VN" sz="2800">
                <a:latin typeface="+mj-lt"/>
              </a:rPr>
              <a:t>. (1),(2) và (4)	</a:t>
            </a:r>
            <a:endParaRPr lang="en-US" sz="2800" smtClean="0">
              <a:latin typeface="+mj-lt"/>
            </a:endParaRPr>
          </a:p>
          <a:p>
            <a:r>
              <a:rPr lang="vi-VN" sz="2800" smtClean="0">
                <a:latin typeface="+mj-lt"/>
              </a:rPr>
              <a:t>C</a:t>
            </a:r>
            <a:r>
              <a:rPr lang="vi-VN" sz="2800">
                <a:latin typeface="+mj-lt"/>
              </a:rPr>
              <a:t>. (2),(3) và (4)	</a:t>
            </a:r>
            <a:r>
              <a:rPr lang="en-US" sz="2800" smtClean="0">
                <a:latin typeface="+mj-lt"/>
              </a:rPr>
              <a:t>	</a:t>
            </a:r>
            <a:r>
              <a:rPr lang="vi-VN" sz="2800" smtClean="0">
                <a:latin typeface="+mj-lt"/>
              </a:rPr>
              <a:t>D</a:t>
            </a:r>
            <a:r>
              <a:rPr lang="vi-VN" sz="2800">
                <a:latin typeface="+mj-lt"/>
              </a:rPr>
              <a:t>. (1),(2),(3)và (4</a:t>
            </a:r>
            <a:r>
              <a:rPr lang="vi-VN" sz="2800" smtClean="0">
                <a:latin typeface="+mj-lt"/>
              </a:rPr>
              <a:t>)</a:t>
            </a:r>
            <a:r>
              <a:rPr lang="en-US" sz="2800" smtClean="0">
                <a:latin typeface="+mj-lt"/>
              </a:rPr>
              <a:t>  </a:t>
            </a:r>
            <a:endParaRPr lang="vi-VN" sz="2800">
              <a:latin typeface="+mj-lt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195513" y="483394"/>
            <a:ext cx="4752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+mj-lt"/>
              </a:rPr>
              <a:t>BÀI TẬP</a:t>
            </a:r>
            <a:endParaRPr lang="vi-VN" sz="36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597921" y="5105400"/>
            <a:ext cx="431279" cy="457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591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  <p:bldP spid="12" grpId="0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390471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>
                <a:latin typeface="+mj-lt"/>
              </a:rPr>
              <a:t>Câu 2: Thực hiện phản ứng tráng gương hoàn toàn </a:t>
            </a:r>
            <a:r>
              <a:rPr lang="fr-FR" sz="2800" smtClean="0">
                <a:latin typeface="+mj-lt"/>
              </a:rPr>
              <a:t>2,2 gam </a:t>
            </a:r>
            <a:r>
              <a:rPr lang="fr-FR" sz="2800">
                <a:latin typeface="+mj-lt"/>
              </a:rPr>
              <a:t>một </a:t>
            </a:r>
            <a:r>
              <a:rPr lang="fr-FR" sz="2800">
                <a:solidFill>
                  <a:srgbClr val="FF0000"/>
                </a:solidFill>
                <a:latin typeface="+mj-lt"/>
              </a:rPr>
              <a:t>anđehit đơn </a:t>
            </a:r>
            <a:r>
              <a:rPr lang="fr-FR" sz="2800" smtClean="0">
                <a:solidFill>
                  <a:srgbClr val="FF0000"/>
                </a:solidFill>
                <a:latin typeface="+mj-lt"/>
              </a:rPr>
              <a:t>chức</a:t>
            </a:r>
            <a:r>
              <a:rPr lang="fr-FR" sz="2800" smtClean="0">
                <a:latin typeface="+mj-lt"/>
              </a:rPr>
              <a:t>, sau </a:t>
            </a:r>
            <a:r>
              <a:rPr lang="fr-FR" sz="2800">
                <a:latin typeface="+mj-lt"/>
              </a:rPr>
              <a:t>phản ứng thu được 10,8 gam </a:t>
            </a:r>
            <a:r>
              <a:rPr lang="fr-FR" sz="2800">
                <a:solidFill>
                  <a:srgbClr val="FF0000"/>
                </a:solidFill>
                <a:latin typeface="+mj-lt"/>
              </a:rPr>
              <a:t>Ag</a:t>
            </a:r>
            <a:r>
              <a:rPr lang="fr-FR" sz="2800">
                <a:latin typeface="+mj-lt"/>
              </a:rPr>
              <a:t>. Công thức của anđehit là:</a:t>
            </a:r>
            <a:endParaRPr lang="vi-VN" sz="280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359" y="3352800"/>
            <a:ext cx="784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lphaUcPeriod"/>
            </a:pPr>
            <a:r>
              <a:rPr lang="en-US" sz="2800" smtClean="0">
                <a:latin typeface="+mj-lt"/>
              </a:rPr>
              <a:t>HCHO</a:t>
            </a:r>
            <a:r>
              <a:rPr lang="en-US" sz="2800">
                <a:latin typeface="+mj-lt"/>
              </a:rPr>
              <a:t>	</a:t>
            </a:r>
            <a:r>
              <a:rPr lang="en-US" sz="2800" smtClean="0">
                <a:latin typeface="+mj-lt"/>
              </a:rPr>
              <a:t>		B</a:t>
            </a:r>
            <a:r>
              <a:rPr lang="en-US" sz="2800">
                <a:latin typeface="+mj-lt"/>
              </a:rPr>
              <a:t>. </a:t>
            </a:r>
            <a:r>
              <a:rPr lang="en-US" sz="2800" smtClean="0">
                <a:latin typeface="+mj-lt"/>
              </a:rPr>
              <a:t>CH</a:t>
            </a:r>
            <a:r>
              <a:rPr lang="en-US" sz="2800" baseline="-25000" smtClean="0">
                <a:latin typeface="+mj-lt"/>
              </a:rPr>
              <a:t>3</a:t>
            </a:r>
            <a:r>
              <a:rPr lang="en-US" sz="2800" smtClean="0">
                <a:latin typeface="+mj-lt"/>
              </a:rPr>
              <a:t>CHO</a:t>
            </a:r>
          </a:p>
          <a:p>
            <a:pPr lvl="0"/>
            <a:r>
              <a:rPr lang="en-US" sz="2800">
                <a:latin typeface="+mj-lt"/>
              </a:rPr>
              <a:t>	</a:t>
            </a:r>
            <a:endParaRPr lang="en-US" sz="2800" smtClean="0">
              <a:latin typeface="+mj-lt"/>
            </a:endParaRPr>
          </a:p>
          <a:p>
            <a:pPr lvl="0"/>
            <a:r>
              <a:rPr lang="en-US" sz="2800" smtClean="0">
                <a:latin typeface="+mj-lt"/>
              </a:rPr>
              <a:t>C</a:t>
            </a:r>
            <a:r>
              <a:rPr lang="en-US" sz="2800">
                <a:latin typeface="+mj-lt"/>
              </a:rPr>
              <a:t>. CH</a:t>
            </a:r>
            <a:r>
              <a:rPr lang="en-US" sz="2800" baseline="-25000">
                <a:latin typeface="+mj-lt"/>
              </a:rPr>
              <a:t>3</a:t>
            </a:r>
            <a:r>
              <a:rPr lang="en-US" sz="2800">
                <a:latin typeface="+mj-lt"/>
              </a:rPr>
              <a:t>CH</a:t>
            </a:r>
            <a:r>
              <a:rPr lang="en-US" sz="2800" baseline="-25000">
                <a:latin typeface="+mj-lt"/>
              </a:rPr>
              <a:t>2</a:t>
            </a:r>
            <a:r>
              <a:rPr lang="en-US" sz="2800">
                <a:latin typeface="+mj-lt"/>
              </a:rPr>
              <a:t>CHO	</a:t>
            </a:r>
            <a:r>
              <a:rPr lang="en-US" sz="2800" smtClean="0">
                <a:latin typeface="+mj-lt"/>
              </a:rPr>
              <a:t>	D</a:t>
            </a:r>
            <a:r>
              <a:rPr lang="en-US" sz="2800">
                <a:latin typeface="+mj-lt"/>
              </a:rPr>
              <a:t>. không xác định được</a:t>
            </a:r>
            <a:endParaRPr lang="vi-VN" sz="2800">
              <a:latin typeface="+mj-lt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95513" y="483394"/>
            <a:ext cx="4752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+mj-lt"/>
              </a:rPr>
              <a:t>BÀI TẬP</a:t>
            </a:r>
            <a:endParaRPr lang="vi-VN" sz="36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4146332" y="3413234"/>
            <a:ext cx="431279" cy="457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717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95288" y="1064364"/>
            <a:ext cx="874871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+mj-lt"/>
              </a:rPr>
              <a:t>Câu </a:t>
            </a:r>
            <a:r>
              <a:rPr lang="en-US" sz="2400" b="1" smtClean="0">
                <a:latin typeface="+mj-lt"/>
              </a:rPr>
              <a:t>3.</a:t>
            </a:r>
            <a:r>
              <a:rPr lang="en-US" sz="2400" smtClean="0">
                <a:latin typeface="+mj-lt"/>
              </a:rPr>
              <a:t> </a:t>
            </a:r>
            <a:r>
              <a:rPr lang="en-US" sz="2400">
                <a:latin typeface="+mj-lt"/>
              </a:rPr>
              <a:t>Cho các chất sau: </a:t>
            </a:r>
            <a:endParaRPr lang="vi-VN" sz="2400">
              <a:latin typeface="+mj-lt"/>
            </a:endParaRPr>
          </a:p>
          <a:p>
            <a:pPr>
              <a:spcBef>
                <a:spcPct val="50000"/>
              </a:spcBef>
            </a:pPr>
            <a:endParaRPr lang="vi-VN" sz="240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vi-VN" sz="2400">
                <a:latin typeface="+mj-lt"/>
              </a:rPr>
              <a:t>CH</a:t>
            </a:r>
            <a:r>
              <a:rPr lang="vi-VN" sz="2400" baseline="-25000">
                <a:latin typeface="+mj-lt"/>
              </a:rPr>
              <a:t>3</a:t>
            </a:r>
            <a:r>
              <a:rPr lang="vi-VN" sz="2400">
                <a:latin typeface="+mj-lt"/>
              </a:rPr>
              <a:t>-OH, C</a:t>
            </a:r>
            <a:r>
              <a:rPr lang="vi-VN" sz="2400" baseline="-25000">
                <a:latin typeface="+mj-lt"/>
              </a:rPr>
              <a:t>2</a:t>
            </a:r>
            <a:r>
              <a:rPr lang="vi-VN" sz="2400">
                <a:latin typeface="+mj-lt"/>
              </a:rPr>
              <a:t>H</a:t>
            </a:r>
            <a:r>
              <a:rPr lang="vi-VN" sz="2400" baseline="-25000">
                <a:latin typeface="+mj-lt"/>
              </a:rPr>
              <a:t>5</a:t>
            </a:r>
            <a:r>
              <a:rPr lang="vi-VN" sz="2400">
                <a:latin typeface="+mj-lt"/>
              </a:rPr>
              <a:t>-O-C</a:t>
            </a:r>
            <a:r>
              <a:rPr lang="vi-VN" sz="2400" baseline="-25000">
                <a:latin typeface="+mj-lt"/>
              </a:rPr>
              <a:t>2</a:t>
            </a:r>
            <a:r>
              <a:rPr lang="vi-VN" sz="2400">
                <a:latin typeface="+mj-lt"/>
              </a:rPr>
              <a:t>H</a:t>
            </a:r>
            <a:r>
              <a:rPr lang="vi-VN" sz="2400" baseline="-25000">
                <a:latin typeface="+mj-lt"/>
              </a:rPr>
              <a:t>5</a:t>
            </a:r>
            <a:r>
              <a:rPr lang="vi-VN" sz="2400">
                <a:latin typeface="+mj-lt"/>
              </a:rPr>
              <a:t>, H-CH=O,                        , </a:t>
            </a:r>
            <a:r>
              <a:rPr lang="vi-VN" sz="2400" smtClean="0">
                <a:latin typeface="+mj-lt"/>
              </a:rPr>
              <a:t>  CH</a:t>
            </a:r>
            <a:r>
              <a:rPr lang="vi-VN" sz="2400" baseline="-25000" smtClean="0">
                <a:latin typeface="+mj-lt"/>
              </a:rPr>
              <a:t>3</a:t>
            </a:r>
            <a:r>
              <a:rPr lang="vi-VN" sz="2400" smtClean="0">
                <a:latin typeface="+mj-lt"/>
              </a:rPr>
              <a:t>-CH=O</a:t>
            </a:r>
            <a:endParaRPr lang="vi-VN" sz="240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vi-VN">
                <a:latin typeface="+mj-lt"/>
                <a:sym typeface="Symbol" pitchFamily="18" charset="2"/>
              </a:rPr>
              <a:t>                                                                                  </a:t>
            </a:r>
            <a:r>
              <a:rPr lang="vi-VN" sz="2400">
                <a:latin typeface="+mj-lt"/>
              </a:rPr>
              <a:t>                                                                                                                             </a:t>
            </a: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671449503"/>
              </p:ext>
            </p:extLst>
          </p:nvPr>
        </p:nvGraphicFramePr>
        <p:xfrm>
          <a:off x="4953000" y="2189162"/>
          <a:ext cx="18923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8" name="CS ChemDraw Drawing" r:id="rId3" imgW="964080" imgH="476640" progId="ChemDraw.Document.6.0">
                  <p:embed/>
                </p:oleObj>
              </mc:Choice>
              <mc:Fallback>
                <p:oleObj name="CS ChemDraw Drawing" r:id="rId3" imgW="964080" imgH="4766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89162"/>
                        <a:ext cx="18923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827088" y="1604516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>
                <a:latin typeface="+mj-lt"/>
              </a:rPr>
              <a:t>(1)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484438" y="1604516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>
                <a:latin typeface="+mj-lt"/>
              </a:rPr>
              <a:t>(2)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924300" y="1604516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>
                <a:latin typeface="+mj-lt"/>
              </a:rPr>
              <a:t>(3)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580063" y="1604516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>
                <a:latin typeface="+mj-lt"/>
              </a:rPr>
              <a:t>(4)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7667625" y="1604516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>
                <a:latin typeface="+mj-lt"/>
              </a:rPr>
              <a:t>(5)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68313" y="2612578"/>
            <a:ext cx="1944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  <a:latin typeface="+mj-lt"/>
              </a:rPr>
              <a:t>Anđehit là:</a:t>
            </a:r>
            <a:r>
              <a:rPr lang="vi-VN">
                <a:latin typeface="+mj-lt"/>
              </a:rPr>
              <a:t>   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755650" y="3090416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>
                <a:latin typeface="+mj-lt"/>
              </a:rPr>
              <a:t>A. 1, 2, 3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2700338" y="3090416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>
                <a:latin typeface="+mj-lt"/>
              </a:rPr>
              <a:t>B. 2, 3, 4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787900" y="3115816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>
                <a:latin typeface="+mj-lt"/>
              </a:rPr>
              <a:t>C. 3, 4, 5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6877050" y="3115816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>
                <a:latin typeface="+mj-lt"/>
              </a:rPr>
              <a:t>D. 3, 5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395288" y="3803556"/>
            <a:ext cx="81359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>
                <a:latin typeface="+mj-lt"/>
              </a:rPr>
              <a:t>Câu </a:t>
            </a:r>
            <a:r>
              <a:rPr lang="vi-VN" sz="2400" b="1" smtClean="0">
                <a:latin typeface="+mj-lt"/>
              </a:rPr>
              <a:t>4.</a:t>
            </a:r>
            <a:r>
              <a:rPr lang="vi-VN" sz="2400" smtClean="0">
                <a:latin typeface="+mj-lt"/>
              </a:rPr>
              <a:t> </a:t>
            </a:r>
            <a:r>
              <a:rPr lang="vi-VN" sz="2400">
                <a:latin typeface="+mj-lt"/>
              </a:rPr>
              <a:t>Cho các anđehit sau: </a:t>
            </a:r>
          </a:p>
          <a:p>
            <a:pPr>
              <a:spcBef>
                <a:spcPct val="50000"/>
              </a:spcBef>
            </a:pPr>
            <a:endParaRPr lang="vi-VN" sz="240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vi-VN" sz="2400">
                <a:latin typeface="+mj-lt"/>
              </a:rPr>
              <a:t>CH</a:t>
            </a:r>
            <a:r>
              <a:rPr lang="vi-VN" sz="2400" baseline="-25000">
                <a:latin typeface="+mj-lt"/>
              </a:rPr>
              <a:t>2</a:t>
            </a:r>
            <a:r>
              <a:rPr lang="vi-VN" sz="2400">
                <a:latin typeface="+mj-lt"/>
              </a:rPr>
              <a:t>=CH-CH=O, CH</a:t>
            </a:r>
            <a:r>
              <a:rPr lang="vi-VN" sz="2400" baseline="-25000">
                <a:latin typeface="+mj-lt"/>
              </a:rPr>
              <a:t>3</a:t>
            </a:r>
            <a:r>
              <a:rPr lang="vi-VN" sz="2400">
                <a:latin typeface="+mj-lt"/>
              </a:rPr>
              <a:t>-CH=O, O=CH-CH</a:t>
            </a:r>
            <a:r>
              <a:rPr lang="vi-VN" sz="2400" baseline="-25000">
                <a:latin typeface="+mj-lt"/>
              </a:rPr>
              <a:t>2</a:t>
            </a:r>
            <a:r>
              <a:rPr lang="vi-VN" sz="2400">
                <a:latin typeface="+mj-lt"/>
              </a:rPr>
              <a:t>-CH=O 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258888" y="4483968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>
                <a:latin typeface="+mj-lt"/>
              </a:rPr>
              <a:t>(1)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3276600" y="448396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>
                <a:latin typeface="+mj-lt"/>
              </a:rPr>
              <a:t>(2)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5364163" y="4483968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>
                <a:latin typeface="+mj-lt"/>
              </a:rPr>
              <a:t>(3)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395288" y="5420668"/>
            <a:ext cx="590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  <a:latin typeface="+mj-lt"/>
              </a:rPr>
              <a:t>Anđehit no, đơn chức, mạch hở là:</a:t>
            </a:r>
            <a:r>
              <a:rPr lang="vi-VN">
                <a:latin typeface="+mj-lt"/>
              </a:rPr>
              <a:t>   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684213" y="5949305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>
                <a:latin typeface="+mj-lt"/>
              </a:rPr>
              <a:t>A. 1, 2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2627313" y="597153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>
                <a:latin typeface="+mj-lt"/>
              </a:rPr>
              <a:t>B. 2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6732588" y="597153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>
                <a:latin typeface="+mj-lt"/>
              </a:rPr>
              <a:t>D. 1, 2, 3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4716463" y="597153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>
                <a:latin typeface="+mj-lt"/>
              </a:rPr>
              <a:t>C. 2, 3</a:t>
            </a:r>
          </a:p>
        </p:txBody>
      </p:sp>
      <p:sp>
        <p:nvSpPr>
          <p:cNvPr id="24" name="Oval 23"/>
          <p:cNvSpPr/>
          <p:nvPr/>
        </p:nvSpPr>
        <p:spPr>
          <a:xfrm>
            <a:off x="2627784" y="5996136"/>
            <a:ext cx="431279" cy="457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877025" y="3090862"/>
            <a:ext cx="431279" cy="457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195513" y="483394"/>
            <a:ext cx="4752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+mj-lt"/>
              </a:rPr>
              <a:t>BÀI TẬP</a:t>
            </a:r>
            <a:endParaRPr lang="vi-VN" sz="3600" b="1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636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2" grpId="0"/>
      <p:bldP spid="19463" grpId="0"/>
      <p:bldP spid="19464" grpId="0"/>
      <p:bldP spid="19465" grpId="0"/>
      <p:bldP spid="19466" grpId="0"/>
      <p:bldP spid="19467" grpId="0"/>
      <p:bldP spid="19468" grpId="0"/>
      <p:bldP spid="19469" grpId="0"/>
      <p:bldP spid="19470" grpId="0"/>
      <p:bldP spid="19471" grpId="0"/>
      <p:bldP spid="19472" grpId="0"/>
      <p:bldP spid="19473" grpId="0"/>
      <p:bldP spid="19474" grpId="0"/>
      <p:bldP spid="19475" grpId="0"/>
      <p:bldP spid="19476" grpId="0"/>
      <p:bldP spid="19477" grpId="0"/>
      <p:bldP spid="19478" grpId="0"/>
      <p:bldP spid="19479" grpId="0"/>
      <p:bldP spid="19480" grpId="0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195513" y="483394"/>
            <a:ext cx="4752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+mj-lt"/>
              </a:rPr>
              <a:t>BÀI TẬP</a:t>
            </a:r>
            <a:endParaRPr lang="vi-VN" sz="36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23527" y="4051300"/>
            <a:ext cx="47532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+mj-lt"/>
              </a:rPr>
              <a:t>Câu </a:t>
            </a:r>
            <a:r>
              <a:rPr lang="en-US" sz="2800" b="1" smtClean="0">
                <a:latin typeface="+mj-lt"/>
              </a:rPr>
              <a:t>6.</a:t>
            </a:r>
            <a:r>
              <a:rPr lang="en-US" sz="2800" smtClean="0">
                <a:latin typeface="+mj-lt"/>
              </a:rPr>
              <a:t> </a:t>
            </a:r>
            <a:r>
              <a:rPr lang="en-US" sz="2800">
                <a:latin typeface="+mj-lt"/>
              </a:rPr>
              <a:t>Cho Anđehit sau:</a:t>
            </a:r>
            <a:endParaRPr lang="vi-VN" sz="2800">
              <a:latin typeface="+mj-lt"/>
            </a:endParaRPr>
          </a:p>
        </p:txBody>
      </p:sp>
      <p:graphicFrame>
        <p:nvGraphicFramePr>
          <p:cNvPr id="18439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2261156"/>
              </p:ext>
            </p:extLst>
          </p:nvPr>
        </p:nvGraphicFramePr>
        <p:xfrm>
          <a:off x="4427984" y="4095384"/>
          <a:ext cx="3630700" cy="1108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4" name="CS ChemDraw Drawing" r:id="rId3" imgW="1934280" imgH="567720" progId="ChemDraw.Document.6.0">
                  <p:embed/>
                </p:oleObj>
              </mc:Choice>
              <mc:Fallback>
                <p:oleObj name="CS ChemDraw Drawing" r:id="rId3" imgW="1934280" imgH="5677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095384"/>
                        <a:ext cx="3630700" cy="11084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8" name="Object 2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37511646"/>
              </p:ext>
            </p:extLst>
          </p:nvPr>
        </p:nvGraphicFramePr>
        <p:xfrm>
          <a:off x="1331913" y="2970213"/>
          <a:ext cx="24479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5" name="CS ChemDraw Drawing" r:id="rId5" imgW="1075680" imgH="477000" progId="ChemDraw.Document.6.0">
                  <p:embed/>
                </p:oleObj>
              </mc:Choice>
              <mc:Fallback>
                <p:oleObj name="CS ChemDraw Drawing" r:id="rId5" imgW="1075680" imgH="4770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970213"/>
                        <a:ext cx="2447925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427537" y="3805535"/>
            <a:ext cx="4321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b="1">
                <a:solidFill>
                  <a:srgbClr val="FF0000"/>
                </a:solidFill>
                <a:latin typeface="+mj-lt"/>
              </a:rPr>
              <a:t>5     </a:t>
            </a:r>
            <a:r>
              <a:rPr lang="vi-VN" b="1" smtClean="0">
                <a:solidFill>
                  <a:srgbClr val="FF0000"/>
                </a:solidFill>
                <a:latin typeface="+mj-lt"/>
              </a:rPr>
              <a:t>   </a:t>
            </a:r>
            <a:r>
              <a:rPr lang="vi-VN" b="1">
                <a:solidFill>
                  <a:srgbClr val="FF0000"/>
                </a:solidFill>
                <a:latin typeface="+mj-lt"/>
              </a:rPr>
              <a:t>4   </a:t>
            </a:r>
            <a:r>
              <a:rPr lang="vi-VN" b="1" smtClean="0">
                <a:solidFill>
                  <a:srgbClr val="FF0000"/>
                </a:solidFill>
                <a:latin typeface="+mj-lt"/>
              </a:rPr>
              <a:t>     </a:t>
            </a:r>
            <a:r>
              <a:rPr lang="vi-VN" b="1">
                <a:solidFill>
                  <a:srgbClr val="FF0000"/>
                </a:solidFill>
                <a:latin typeface="+mj-lt"/>
              </a:rPr>
              <a:t>3    </a:t>
            </a:r>
            <a:r>
              <a:rPr lang="vi-VN" b="1" smtClean="0">
                <a:solidFill>
                  <a:srgbClr val="FF0000"/>
                </a:solidFill>
                <a:latin typeface="+mj-lt"/>
              </a:rPr>
              <a:t>   </a:t>
            </a:r>
            <a:r>
              <a:rPr lang="vi-VN" b="1">
                <a:solidFill>
                  <a:srgbClr val="FF0000"/>
                </a:solidFill>
                <a:latin typeface="+mj-lt"/>
              </a:rPr>
              <a:t>2    </a:t>
            </a:r>
            <a:r>
              <a:rPr lang="vi-VN" b="1" smtClean="0">
                <a:solidFill>
                  <a:srgbClr val="FF0000"/>
                </a:solidFill>
                <a:latin typeface="+mj-lt"/>
              </a:rPr>
              <a:t>   </a:t>
            </a:r>
            <a:r>
              <a:rPr lang="vi-VN" b="1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95536" y="4724400"/>
            <a:ext cx="6048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solidFill>
                  <a:srgbClr val="FF0000"/>
                </a:solidFill>
                <a:latin typeface="+mj-lt"/>
              </a:rPr>
              <a:t>Tên thay thế của anđehit trên là: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971550" y="5203825"/>
            <a:ext cx="41767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latin typeface="+mj-lt"/>
              </a:rPr>
              <a:t>A. Hexanal</a:t>
            </a:r>
            <a:r>
              <a:rPr lang="vi-VN" sz="2800">
                <a:latin typeface="+mj-lt"/>
              </a:rPr>
              <a:t>                             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5219700" y="5203825"/>
            <a:ext cx="41767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latin typeface="+mj-lt"/>
              </a:rPr>
              <a:t>B. petanal</a:t>
            </a:r>
            <a:r>
              <a:rPr lang="vi-VN" sz="2800">
                <a:latin typeface="+mj-lt"/>
              </a:rPr>
              <a:t>                             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971550" y="5851525"/>
            <a:ext cx="41767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latin typeface="+mj-lt"/>
              </a:rPr>
              <a:t>C. 3-etylbutanal</a:t>
            </a:r>
            <a:r>
              <a:rPr lang="vi-VN" sz="2800">
                <a:latin typeface="+mj-lt"/>
              </a:rPr>
              <a:t>                          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5219700" y="5805488"/>
            <a:ext cx="41767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latin typeface="+mj-lt"/>
              </a:rPr>
              <a:t>D. 3-metylpentanal</a:t>
            </a:r>
            <a:r>
              <a:rPr lang="vi-VN" sz="2800">
                <a:latin typeface="+mj-lt"/>
              </a:rPr>
              <a:t>                             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251521" y="1106741"/>
            <a:ext cx="84971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latin typeface="+mj-lt"/>
              </a:rPr>
              <a:t>Câu </a:t>
            </a:r>
            <a:r>
              <a:rPr lang="vi-VN" sz="2800" b="1" smtClean="0">
                <a:latin typeface="+mj-lt"/>
              </a:rPr>
              <a:t>5</a:t>
            </a:r>
            <a:r>
              <a:rPr lang="vi-VN" sz="2800" smtClean="0">
                <a:latin typeface="+mj-lt"/>
              </a:rPr>
              <a:t>. </a:t>
            </a:r>
            <a:r>
              <a:rPr lang="vi-VN" sz="2800">
                <a:latin typeface="+mj-lt"/>
              </a:rPr>
              <a:t>Cho CTPT của </a:t>
            </a:r>
            <a:r>
              <a:rPr lang="vi-VN" sz="2800" b="1">
                <a:solidFill>
                  <a:srgbClr val="FF0000"/>
                </a:solidFill>
                <a:latin typeface="+mj-lt"/>
              </a:rPr>
              <a:t>anđehit no, đơn chức, mạch </a:t>
            </a:r>
            <a:r>
              <a:rPr lang="vi-VN" sz="2800" b="1" smtClean="0">
                <a:solidFill>
                  <a:srgbClr val="FF0000"/>
                </a:solidFill>
                <a:latin typeface="+mj-lt"/>
              </a:rPr>
              <a:t>hở </a:t>
            </a:r>
            <a:r>
              <a:rPr lang="vi-VN" sz="2800" smtClean="0">
                <a:latin typeface="+mj-lt"/>
              </a:rPr>
              <a:t>như </a:t>
            </a:r>
            <a:r>
              <a:rPr lang="vi-VN" sz="2800">
                <a:latin typeface="+mj-lt"/>
              </a:rPr>
              <a:t>sau: </a:t>
            </a:r>
            <a:r>
              <a:rPr lang="vi-VN" sz="2800" b="1">
                <a:solidFill>
                  <a:srgbClr val="FF0000"/>
                </a:solidFill>
                <a:latin typeface="+mj-lt"/>
              </a:rPr>
              <a:t>C</a:t>
            </a:r>
            <a:r>
              <a:rPr lang="vi-VN" sz="2800" b="1" baseline="-25000">
                <a:solidFill>
                  <a:srgbClr val="FF0000"/>
                </a:solidFill>
                <a:latin typeface="+mj-lt"/>
              </a:rPr>
              <a:t>3</a:t>
            </a:r>
            <a:r>
              <a:rPr lang="vi-VN" sz="2800" b="1">
                <a:solidFill>
                  <a:srgbClr val="FF0000"/>
                </a:solidFill>
                <a:latin typeface="+mj-lt"/>
              </a:rPr>
              <a:t>H</a:t>
            </a:r>
            <a:r>
              <a:rPr lang="vi-VN" sz="2800" b="1" baseline="-25000">
                <a:solidFill>
                  <a:srgbClr val="FF0000"/>
                </a:solidFill>
                <a:latin typeface="+mj-lt"/>
              </a:rPr>
              <a:t>6</a:t>
            </a:r>
            <a:r>
              <a:rPr lang="vi-VN" sz="2800" b="1">
                <a:solidFill>
                  <a:srgbClr val="FF0000"/>
                </a:solidFill>
                <a:latin typeface="+mj-lt"/>
              </a:rPr>
              <a:t>O</a:t>
            </a:r>
            <a:r>
              <a:rPr lang="vi-VN" sz="2800">
                <a:latin typeface="+mj-lt"/>
              </a:rPr>
              <a:t>. CTCT của anđehit này là: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900113" y="1916113"/>
            <a:ext cx="4319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800">
              <a:latin typeface="+mj-lt"/>
            </a:endParaRP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5076825" y="2372097"/>
            <a:ext cx="36718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latin typeface="+mj-lt"/>
              </a:rPr>
              <a:t>B. CH</a:t>
            </a:r>
            <a:r>
              <a:rPr lang="vi-VN" sz="2800" b="1" baseline="-25000">
                <a:latin typeface="+mj-lt"/>
              </a:rPr>
              <a:t>3</a:t>
            </a:r>
            <a:r>
              <a:rPr lang="vi-VN" sz="2800" b="1">
                <a:latin typeface="+mj-lt"/>
              </a:rPr>
              <a:t> – CH</a:t>
            </a:r>
            <a:r>
              <a:rPr lang="vi-VN" sz="2800" b="1" baseline="-25000">
                <a:latin typeface="+mj-lt"/>
              </a:rPr>
              <a:t>2</a:t>
            </a:r>
            <a:r>
              <a:rPr lang="vi-VN" sz="2800" b="1">
                <a:latin typeface="+mj-lt"/>
              </a:rPr>
              <a:t> - CHO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900113" y="2372097"/>
            <a:ext cx="3671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latin typeface="+mj-lt"/>
              </a:rPr>
              <a:t>A. CH</a:t>
            </a:r>
            <a:r>
              <a:rPr lang="vi-VN" sz="2800" b="1" baseline="-25000">
                <a:latin typeface="+mj-lt"/>
              </a:rPr>
              <a:t>2</a:t>
            </a:r>
            <a:r>
              <a:rPr lang="vi-VN" sz="2800" b="1">
                <a:latin typeface="+mj-lt"/>
              </a:rPr>
              <a:t> = CH - CHO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5076825" y="3092822"/>
            <a:ext cx="4319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latin typeface="+mj-lt"/>
              </a:rPr>
              <a:t>D. CH</a:t>
            </a:r>
            <a:r>
              <a:rPr lang="vi-VN" sz="2800" b="1" baseline="-25000">
                <a:latin typeface="+mj-lt"/>
              </a:rPr>
              <a:t>3</a:t>
            </a:r>
            <a:r>
              <a:rPr lang="vi-VN" sz="2800" b="1">
                <a:latin typeface="+mj-lt"/>
              </a:rPr>
              <a:t> – CH</a:t>
            </a:r>
            <a:r>
              <a:rPr lang="vi-VN" sz="2800" b="1" baseline="-25000">
                <a:latin typeface="+mj-lt"/>
              </a:rPr>
              <a:t>2</a:t>
            </a:r>
            <a:r>
              <a:rPr lang="vi-VN" sz="2800" b="1">
                <a:latin typeface="+mj-lt"/>
              </a:rPr>
              <a:t> - CH</a:t>
            </a:r>
            <a:r>
              <a:rPr lang="vi-VN" sz="2800" b="1" baseline="-25000">
                <a:latin typeface="+mj-lt"/>
              </a:rPr>
              <a:t>2 </a:t>
            </a:r>
            <a:r>
              <a:rPr lang="vi-VN" sz="2800" b="1">
                <a:latin typeface="+mj-lt"/>
              </a:rPr>
              <a:t>- OH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900113" y="3019797"/>
            <a:ext cx="3671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latin typeface="+mj-lt"/>
              </a:rPr>
              <a:t>C. </a:t>
            </a:r>
          </a:p>
        </p:txBody>
      </p:sp>
      <p:sp>
        <p:nvSpPr>
          <p:cNvPr id="2" name="Oval 1"/>
          <p:cNvSpPr/>
          <p:nvPr/>
        </p:nvSpPr>
        <p:spPr>
          <a:xfrm>
            <a:off x="5076825" y="2372097"/>
            <a:ext cx="431279" cy="457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220841" y="5805264"/>
            <a:ext cx="431279" cy="457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593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41" grpId="0"/>
      <p:bldP spid="18442" grpId="0"/>
      <p:bldP spid="18443" grpId="0"/>
      <p:bldP spid="18446" grpId="0"/>
      <p:bldP spid="18447" grpId="0"/>
      <p:bldP spid="18448" grpId="0"/>
      <p:bldP spid="18453" grpId="0"/>
      <p:bldP spid="18454" grpId="0"/>
      <p:bldP spid="18456" grpId="0"/>
      <p:bldP spid="18457" grpId="0"/>
      <p:bldP spid="2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3000" r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8229600" cy="108012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4400" b="1" smtClean="0">
                <a:solidFill>
                  <a:schemeClr val="bg1"/>
                </a:solidFill>
              </a:rPr>
              <a:t>CHÚC CÁC EM HỌC TỐT!!!</a:t>
            </a:r>
            <a:endParaRPr lang="en-US" sz="4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9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allAtOnce" animBg="1"/>
      <p:bldP spid="16387" grpI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52400" y="572869"/>
            <a:ext cx="7543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+mj-lt"/>
              </a:rPr>
              <a:t>II – TÍNH CHẤT HÓA HỌC</a:t>
            </a:r>
          </a:p>
        </p:txBody>
      </p:sp>
      <p:sp>
        <p:nvSpPr>
          <p:cNvPr id="44036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2133600"/>
            <a:ext cx="320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+mj-lt"/>
              </a:rPr>
              <a:t>1. Phản ứng cộng</a:t>
            </a:r>
          </a:p>
        </p:txBody>
      </p:sp>
      <p:sp>
        <p:nvSpPr>
          <p:cNvPr id="44037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4201180"/>
            <a:ext cx="320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+mj-lt"/>
              </a:rPr>
              <a:t>2. Phản ứng oxi hóa</a:t>
            </a:r>
          </a:p>
        </p:txBody>
      </p:sp>
      <p:grpSp>
        <p:nvGrpSpPr>
          <p:cNvPr id="44053" name="Group 21"/>
          <p:cNvGrpSpPr>
            <a:grpSpLocks/>
          </p:cNvGrpSpPr>
          <p:nvPr/>
        </p:nvGrpSpPr>
        <p:grpSpPr bwMode="auto">
          <a:xfrm>
            <a:off x="3352800" y="1905000"/>
            <a:ext cx="914400" cy="1066800"/>
            <a:chOff x="2112" y="1200"/>
            <a:chExt cx="576" cy="672"/>
          </a:xfrm>
        </p:grpSpPr>
        <p:sp>
          <p:nvSpPr>
            <p:cNvPr id="44039" name="Line 7"/>
            <p:cNvSpPr>
              <a:spLocks noChangeShapeType="1"/>
            </p:cNvSpPr>
            <p:nvPr/>
          </p:nvSpPr>
          <p:spPr bwMode="auto">
            <a:xfrm flipV="1">
              <a:off x="2112" y="1200"/>
              <a:ext cx="48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800">
                <a:latin typeface="+mj-lt"/>
              </a:endParaRPr>
            </a:p>
          </p:txBody>
        </p:sp>
        <p:sp>
          <p:nvSpPr>
            <p:cNvPr id="44040" name="Line 8"/>
            <p:cNvSpPr>
              <a:spLocks noChangeShapeType="1"/>
            </p:cNvSpPr>
            <p:nvPr/>
          </p:nvSpPr>
          <p:spPr bwMode="auto">
            <a:xfrm>
              <a:off x="2112" y="1536"/>
              <a:ext cx="5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800">
                <a:latin typeface="+mj-lt"/>
              </a:endParaRPr>
            </a:p>
          </p:txBody>
        </p:sp>
        <p:sp>
          <p:nvSpPr>
            <p:cNvPr id="44041" name="Line 9"/>
            <p:cNvSpPr>
              <a:spLocks noChangeShapeType="1"/>
            </p:cNvSpPr>
            <p:nvPr/>
          </p:nvSpPr>
          <p:spPr bwMode="auto">
            <a:xfrm>
              <a:off x="2112" y="1536"/>
              <a:ext cx="432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800">
                <a:latin typeface="+mj-lt"/>
              </a:endParaRPr>
            </a:p>
          </p:txBody>
        </p:sp>
      </p:grp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4368800" y="1625600"/>
            <a:ext cx="327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+mj-lt"/>
              </a:rPr>
              <a:t>Cộng hiđro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356100" y="2222500"/>
            <a:ext cx="327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+mj-lt"/>
              </a:rPr>
              <a:t>Cộng nước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4356100" y="2819400"/>
            <a:ext cx="327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+mj-lt"/>
              </a:rPr>
              <a:t>Cộng hiđro xianua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4419600" y="3749675"/>
            <a:ext cx="4114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>
                <a:latin typeface="+mj-lt"/>
              </a:rPr>
              <a:t>Tác dụng với ion bạc trong dd amoniac</a:t>
            </a:r>
          </a:p>
        </p:txBody>
      </p:sp>
      <p:grpSp>
        <p:nvGrpSpPr>
          <p:cNvPr id="44052" name="Group 20"/>
          <p:cNvGrpSpPr>
            <a:grpSpLocks/>
          </p:cNvGrpSpPr>
          <p:nvPr/>
        </p:nvGrpSpPr>
        <p:grpSpPr bwMode="auto">
          <a:xfrm>
            <a:off x="3708400" y="3962400"/>
            <a:ext cx="647700" cy="1244600"/>
            <a:chOff x="2208" y="2544"/>
            <a:chExt cx="480" cy="432"/>
          </a:xfrm>
        </p:grpSpPr>
        <p:sp>
          <p:nvSpPr>
            <p:cNvPr id="44050" name="Line 18"/>
            <p:cNvSpPr>
              <a:spLocks noChangeShapeType="1"/>
            </p:cNvSpPr>
            <p:nvPr/>
          </p:nvSpPr>
          <p:spPr bwMode="auto">
            <a:xfrm flipV="1">
              <a:off x="2208" y="2544"/>
              <a:ext cx="48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800">
                <a:latin typeface="+mj-lt"/>
              </a:endParaRPr>
            </a:p>
          </p:txBody>
        </p:sp>
        <p:sp>
          <p:nvSpPr>
            <p:cNvPr id="44051" name="Line 19"/>
            <p:cNvSpPr>
              <a:spLocks noChangeShapeType="1"/>
            </p:cNvSpPr>
            <p:nvPr/>
          </p:nvSpPr>
          <p:spPr bwMode="auto">
            <a:xfrm>
              <a:off x="2208" y="2736"/>
              <a:ext cx="432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800">
                <a:latin typeface="+mj-lt"/>
              </a:endParaRPr>
            </a:p>
          </p:txBody>
        </p:sp>
      </p:grp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419600" y="5065693"/>
            <a:ext cx="4114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>
                <a:latin typeface="+mj-lt"/>
              </a:rPr>
              <a:t>Tác dụng với </a:t>
            </a:r>
            <a:r>
              <a:rPr lang="en-US" sz="2800" smtClean="0">
                <a:latin typeface="+mj-lt"/>
              </a:rPr>
              <a:t>Cu(OH)</a:t>
            </a:r>
            <a:r>
              <a:rPr lang="en-US" sz="2800" baseline="-25000" smtClean="0">
                <a:latin typeface="+mj-lt"/>
              </a:rPr>
              <a:t>2</a:t>
            </a:r>
            <a:r>
              <a:rPr lang="en-US" sz="2800" smtClean="0">
                <a:latin typeface="+mj-lt"/>
              </a:rPr>
              <a:t> trong môi trường kiềm</a:t>
            </a:r>
            <a:endParaRPr lang="en-US" sz="280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7" grpId="0"/>
      <p:bldP spid="44042" grpId="0"/>
      <p:bldP spid="44043" grpId="0"/>
      <p:bldP spid="44044" grpId="0"/>
      <p:bldP spid="4404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502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+mj-lt"/>
              </a:rPr>
              <a:t>1. Phản ứng cộng: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85800" y="1905000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+mj-lt"/>
              </a:rPr>
              <a:t>Cơ chế: 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5486400" y="2286000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+mj-lt"/>
              </a:rPr>
              <a:t>+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6324600" y="22860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+mj-lt"/>
              </a:rPr>
              <a:t>A - B</a:t>
            </a:r>
            <a:endParaRPr lang="el-GR" sz="2800">
              <a:solidFill>
                <a:srgbClr val="0000FF"/>
              </a:solidFill>
              <a:latin typeface="+mj-lt"/>
              <a:cs typeface="Arial" charset="0"/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6908800" y="1981200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>
                <a:solidFill>
                  <a:srgbClr val="FF0000"/>
                </a:solidFill>
                <a:latin typeface="+mj-lt"/>
              </a:rPr>
              <a:t>δ</a:t>
            </a:r>
            <a:r>
              <a:rPr lang="en-US" sz="2800" baseline="30000">
                <a:solidFill>
                  <a:srgbClr val="FF0000"/>
                </a:solidFill>
                <a:latin typeface="+mj-lt"/>
              </a:rPr>
              <a:t>+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6337300" y="1981200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>
                <a:solidFill>
                  <a:srgbClr val="FF0000"/>
                </a:solidFill>
                <a:latin typeface="+mj-lt"/>
              </a:rPr>
              <a:t>δ</a:t>
            </a:r>
            <a:r>
              <a:rPr lang="en-US" sz="2800" baseline="30000">
                <a:solidFill>
                  <a:srgbClr val="FF0000"/>
                </a:solidFill>
                <a:latin typeface="+mj-lt"/>
              </a:rPr>
              <a:t>-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609600" y="3886200"/>
            <a:ext cx="502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+mj-lt"/>
              </a:rPr>
              <a:t>Sản phẩm tạo thành: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1828800" y="5181600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+mj-lt"/>
              </a:rPr>
              <a:t>C</a:t>
            </a:r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1295400" y="54864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800">
              <a:latin typeface="+mj-lt"/>
            </a:endParaRPr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2057400" y="4800600"/>
            <a:ext cx="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800">
              <a:latin typeface="+mj-lt"/>
            </a:endParaRP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2324100" y="54102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800">
              <a:latin typeface="+mj-lt"/>
            </a:endParaRPr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2324100" y="55372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800">
              <a:latin typeface="+mj-lt"/>
            </a:endParaRPr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2895600" y="5181600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+mj-lt"/>
              </a:rPr>
              <a:t>O</a:t>
            </a: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4114800" y="5181600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+mj-lt"/>
              </a:rPr>
              <a:t>A</a:t>
            </a:r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>
            <a:off x="4610100" y="54864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800">
              <a:latin typeface="+mj-lt"/>
            </a:endParaRP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5207000" y="5181600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+mj-lt"/>
              </a:rPr>
              <a:t>B</a:t>
            </a:r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>
            <a:off x="2057400" y="5664200"/>
            <a:ext cx="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800">
              <a:latin typeface="+mj-lt"/>
            </a:endParaRPr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>
            <a:off x="3124200" y="5651500"/>
            <a:ext cx="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800">
              <a:latin typeface="+mj-lt"/>
            </a:endParaRPr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>
            <a:off x="2324100" y="54610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800">
              <a:latin typeface="+mj-lt"/>
            </a:endParaRPr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>
            <a:off x="3581400" y="5486400"/>
            <a:ext cx="152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800">
              <a:latin typeface="+mj-lt"/>
            </a:endParaRP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6248400" y="5181600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+mj-lt"/>
              </a:rPr>
              <a:t>C</a:t>
            </a:r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>
            <a:off x="5715000" y="54864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800">
              <a:latin typeface="+mj-lt"/>
            </a:endParaRPr>
          </a:p>
        </p:txBody>
      </p:sp>
      <p:sp>
        <p:nvSpPr>
          <p:cNvPr id="43038" name="Line 30"/>
          <p:cNvSpPr>
            <a:spLocks noChangeShapeType="1"/>
          </p:cNvSpPr>
          <p:nvPr/>
        </p:nvSpPr>
        <p:spPr bwMode="auto">
          <a:xfrm>
            <a:off x="6477000" y="4800600"/>
            <a:ext cx="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800">
              <a:latin typeface="+mj-lt"/>
            </a:endParaRPr>
          </a:p>
        </p:txBody>
      </p:sp>
      <p:sp>
        <p:nvSpPr>
          <p:cNvPr id="43039" name="Line 31"/>
          <p:cNvSpPr>
            <a:spLocks noChangeShapeType="1"/>
          </p:cNvSpPr>
          <p:nvPr/>
        </p:nvSpPr>
        <p:spPr bwMode="auto">
          <a:xfrm>
            <a:off x="6477000" y="5676900"/>
            <a:ext cx="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800">
              <a:latin typeface="+mj-lt"/>
            </a:endParaRPr>
          </a:p>
        </p:txBody>
      </p:sp>
      <p:sp>
        <p:nvSpPr>
          <p:cNvPr id="43040" name="Line 32"/>
          <p:cNvSpPr>
            <a:spLocks noChangeShapeType="1"/>
          </p:cNvSpPr>
          <p:nvPr/>
        </p:nvSpPr>
        <p:spPr bwMode="auto">
          <a:xfrm>
            <a:off x="6705600" y="54864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800">
              <a:latin typeface="+mj-lt"/>
            </a:endParaRPr>
          </a:p>
        </p:txBody>
      </p:sp>
      <p:sp>
        <p:nvSpPr>
          <p:cNvPr id="43041" name="Text Box 33"/>
          <p:cNvSpPr txBox="1">
            <a:spLocks noChangeArrowheads="1"/>
          </p:cNvSpPr>
          <p:nvPr/>
        </p:nvSpPr>
        <p:spPr bwMode="auto">
          <a:xfrm>
            <a:off x="7200900" y="5194300"/>
            <a:ext cx="800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+mj-lt"/>
              </a:rPr>
              <a:t>OB</a:t>
            </a:r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6248400" y="6032500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+mj-lt"/>
              </a:rPr>
              <a:t>A</a:t>
            </a:r>
          </a:p>
        </p:txBody>
      </p:sp>
      <p:graphicFrame>
        <p:nvGraphicFramePr>
          <p:cNvPr id="4304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547373"/>
              </p:ext>
            </p:extLst>
          </p:nvPr>
        </p:nvGraphicFramePr>
        <p:xfrm>
          <a:off x="3962400" y="1397000"/>
          <a:ext cx="26066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8" name="CS ChemDraw Drawing" r:id="rId3" imgW="1082880" imgH="385200" progId="ChemDraw.Document.6.0">
                  <p:embed/>
                </p:oleObj>
              </mc:Choice>
              <mc:Fallback>
                <p:oleObj name="CS ChemDraw Drawing" r:id="rId3" imgW="1082880" imgH="385200" progId="ChemDraw.Document.6.0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397000"/>
                        <a:ext cx="260667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292815"/>
              </p:ext>
            </p:extLst>
          </p:nvPr>
        </p:nvGraphicFramePr>
        <p:xfrm>
          <a:off x="4953000" y="2667000"/>
          <a:ext cx="221773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9" name="CS ChemDraw Drawing" r:id="rId5" imgW="1150920" imgH="404640" progId="ChemDraw.Document.6.0">
                  <p:embed/>
                </p:oleObj>
              </mc:Choice>
              <mc:Fallback>
                <p:oleObj name="CS ChemDraw Drawing" r:id="rId5" imgW="1150920" imgH="404640" progId="ChemDraw.Document.6.0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667000"/>
                        <a:ext cx="2217738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45" name="Text Box 37"/>
          <p:cNvSpPr txBox="1">
            <a:spLocks noChangeArrowheads="1"/>
          </p:cNvSpPr>
          <p:nvPr/>
        </p:nvSpPr>
        <p:spPr bwMode="auto">
          <a:xfrm>
            <a:off x="3619500" y="5207000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+mj-lt"/>
              </a:rPr>
              <a:t>+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76600" y="1295400"/>
            <a:ext cx="2179530" cy="2133600"/>
            <a:chOff x="3276600" y="1295400"/>
            <a:chExt cx="2179530" cy="2133600"/>
          </a:xfrm>
        </p:grpSpPr>
        <p:grpSp>
          <p:nvGrpSpPr>
            <p:cNvPr id="2" name="Group 1"/>
            <p:cNvGrpSpPr/>
            <p:nvPr/>
          </p:nvGrpSpPr>
          <p:grpSpPr>
            <a:xfrm>
              <a:off x="3429000" y="1676400"/>
              <a:ext cx="2027130" cy="1752600"/>
              <a:chOff x="3429000" y="1676400"/>
              <a:chExt cx="2027130" cy="1752600"/>
            </a:xfrm>
          </p:grpSpPr>
          <p:graphicFrame>
            <p:nvGraphicFramePr>
              <p:cNvPr id="4301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49216196"/>
                  </p:ext>
                </p:extLst>
              </p:nvPr>
            </p:nvGraphicFramePr>
            <p:xfrm>
              <a:off x="3429000" y="1676400"/>
              <a:ext cx="2027130" cy="1752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80" name="CS ChemDraw Drawing" r:id="rId7" imgW="831240" imgH="717480" progId="ChemDraw.Document.6.0">
                      <p:embed/>
                    </p:oleObj>
                  </mc:Choice>
                  <mc:Fallback>
                    <p:oleObj name="CS ChemDraw Drawing" r:id="rId7" imgW="831240" imgH="717480" progId="ChemDraw.Document.6.0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29000" y="1676400"/>
                            <a:ext cx="2027130" cy="1752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3015" name="Rectangle 7"/>
              <p:cNvSpPr>
                <a:spLocks noChangeArrowheads="1"/>
              </p:cNvSpPr>
              <p:nvPr/>
            </p:nvSpPr>
            <p:spPr bwMode="auto">
              <a:xfrm>
                <a:off x="3810000" y="1986844"/>
                <a:ext cx="489645" cy="523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2800" b="0">
                    <a:solidFill>
                      <a:srgbClr val="0000FF"/>
                    </a:solidFill>
                    <a:latin typeface="+mj-lt"/>
                  </a:rPr>
                  <a:t>δ</a:t>
                </a:r>
                <a:r>
                  <a:rPr lang="en-US" sz="2800" b="0" baseline="30000">
                    <a:solidFill>
                      <a:srgbClr val="0000FF"/>
                    </a:solidFill>
                    <a:latin typeface="+mj-lt"/>
                  </a:rPr>
                  <a:t>+</a:t>
                </a:r>
                <a:endParaRPr lang="en-US" sz="2800" b="0">
                  <a:solidFill>
                    <a:srgbClr val="0000FF"/>
                  </a:solidFill>
                  <a:latin typeface="+mj-lt"/>
                </a:endParaRPr>
              </a:p>
            </p:txBody>
          </p:sp>
          <p:sp>
            <p:nvSpPr>
              <p:cNvPr id="43016" name="Rectangle 8"/>
              <p:cNvSpPr>
                <a:spLocks noChangeArrowheads="1"/>
              </p:cNvSpPr>
              <p:nvPr/>
            </p:nvSpPr>
            <p:spPr bwMode="auto">
              <a:xfrm>
                <a:off x="4758992" y="2004248"/>
                <a:ext cx="524208" cy="523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2800" b="0">
                    <a:solidFill>
                      <a:srgbClr val="0000FF"/>
                    </a:solidFill>
                    <a:latin typeface="+mj-lt"/>
                  </a:rPr>
                  <a:t>δ</a:t>
                </a:r>
                <a:r>
                  <a:rPr lang="en-US" sz="2800" b="0" baseline="30000">
                    <a:solidFill>
                      <a:srgbClr val="0000FF"/>
                    </a:solidFill>
                    <a:latin typeface="+mj-lt"/>
                  </a:rPr>
                  <a:t>-</a:t>
                </a:r>
                <a:r>
                  <a:rPr lang="en-US" sz="2800">
                    <a:solidFill>
                      <a:srgbClr val="0000FF"/>
                    </a:solidFill>
                    <a:latin typeface="+mj-lt"/>
                  </a:rPr>
                  <a:t> 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3276600" y="129540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0000FF"/>
                  </a:solidFill>
                  <a:latin typeface="+mj-lt"/>
                </a:rPr>
                <a:t>H</a:t>
              </a:r>
              <a:endParaRPr lang="vi-VN" sz="2800">
                <a:solidFill>
                  <a:srgbClr val="0000FF"/>
                </a:solidFill>
                <a:latin typeface="+mj-lt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828800" y="4343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+mj-lt"/>
              </a:rPr>
              <a:t>H</a:t>
            </a:r>
            <a:endParaRPr lang="vi-VN" sz="280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48400" y="43535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+mj-lt"/>
              </a:rPr>
              <a:t>H</a:t>
            </a:r>
            <a:endParaRPr lang="vi-VN" sz="280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3.33333E-6 0.06226 C -3.33333E-6 0.08981 -0.06944 0.12453 -0.125 0.12453 L -0.25 0.12453 " pathEditMode="relative" rAng="0" ptsTypes="FfFF">
                                      <p:cBhvr>
                                        <p:cTn id="19" dur="2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6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231 L -0.00834 0.06342 C -0.00834 0.09027 -0.07552 0.12453 -0.12917 0.12453 L -0.25 0.12453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611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43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5" grpId="0" animBg="1"/>
      <p:bldP spid="43026" grpId="0" animBg="1"/>
      <p:bldP spid="43028" grpId="0"/>
      <p:bldP spid="43029" grpId="0" animBg="1"/>
      <p:bldP spid="43032" grpId="0" animBg="1"/>
      <p:bldP spid="43033" grpId="0" animBg="1"/>
      <p:bldP spid="43034" grpId="0" animBg="1"/>
      <p:bldP spid="43035" grpId="0" animBg="1"/>
      <p:bldP spid="43036" grpId="0"/>
      <p:bldP spid="43037" grpId="0" animBg="1"/>
      <p:bldP spid="43038" grpId="0" animBg="1"/>
      <p:bldP spid="43039" grpId="0" animBg="1"/>
      <p:bldP spid="43040" grpId="0" animBg="1"/>
      <p:bldP spid="43041" grpId="0"/>
      <p:bldP spid="43042" grpId="0"/>
      <p:bldP spid="43045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502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+mj-lt"/>
              </a:rPr>
              <a:t>1. Phản ứng cộng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85800" y="1194612"/>
            <a:ext cx="502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+mj-lt"/>
              </a:rPr>
              <a:t>a. Phản ứng cộng hiđro: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736600" y="2067580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+mj-lt"/>
              </a:rPr>
              <a:t>CH</a:t>
            </a:r>
            <a:r>
              <a:rPr lang="en-US" sz="2800" baseline="-25000">
                <a:latin typeface="+mj-lt"/>
              </a:rPr>
              <a:t>3</a:t>
            </a:r>
            <a:r>
              <a:rPr lang="en-US" sz="2800">
                <a:latin typeface="+mj-lt"/>
              </a:rPr>
              <a:t>CH=O  +  </a:t>
            </a:r>
            <a:r>
              <a:rPr lang="en-US" sz="2800" smtClean="0">
                <a:latin typeface="+mj-lt"/>
              </a:rPr>
              <a:t>H-H</a:t>
            </a:r>
            <a:endParaRPr lang="en-US" sz="2800">
              <a:latin typeface="+mj-lt"/>
            </a:endParaRPr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>
            <a:off x="4610100" y="3787478"/>
            <a:ext cx="1828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FF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800">
              <a:latin typeface="+mj-lt"/>
            </a:endParaRPr>
          </a:p>
        </p:txBody>
      </p:sp>
      <p:sp>
        <p:nvSpPr>
          <p:cNvPr id="42040" name="Text Box 56"/>
          <p:cNvSpPr txBox="1">
            <a:spLocks noChangeArrowheads="1"/>
          </p:cNvSpPr>
          <p:nvPr/>
        </p:nvSpPr>
        <p:spPr bwMode="auto">
          <a:xfrm>
            <a:off x="5943600" y="2050117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+mj-lt"/>
              </a:rPr>
              <a:t>CH</a:t>
            </a:r>
            <a:r>
              <a:rPr lang="en-US" sz="2800" baseline="-25000">
                <a:latin typeface="+mj-lt"/>
              </a:rPr>
              <a:t>3</a:t>
            </a:r>
            <a:r>
              <a:rPr lang="en-US" sz="2800">
                <a:latin typeface="+mj-lt"/>
              </a:rPr>
              <a:t>CH</a:t>
            </a:r>
            <a:r>
              <a:rPr lang="en-US" sz="2800" baseline="-25000">
                <a:latin typeface="+mj-lt"/>
              </a:rPr>
              <a:t>2</a:t>
            </a:r>
            <a:r>
              <a:rPr lang="en-US" sz="2800">
                <a:latin typeface="+mj-lt"/>
              </a:rPr>
              <a:t>-OH</a:t>
            </a:r>
          </a:p>
        </p:txBody>
      </p:sp>
      <p:grpSp>
        <p:nvGrpSpPr>
          <p:cNvPr id="42092" name="Group 108"/>
          <p:cNvGrpSpPr>
            <a:grpSpLocks/>
          </p:cNvGrpSpPr>
          <p:nvPr/>
        </p:nvGrpSpPr>
        <p:grpSpPr bwMode="auto">
          <a:xfrm>
            <a:off x="3937000" y="1971022"/>
            <a:ext cx="1828800" cy="461963"/>
            <a:chOff x="2544" y="979"/>
            <a:chExt cx="1152" cy="291"/>
          </a:xfrm>
        </p:grpSpPr>
        <p:sp>
          <p:nvSpPr>
            <p:cNvPr id="42042" name="Line 58"/>
            <p:cNvSpPr>
              <a:spLocks noChangeShapeType="1"/>
            </p:cNvSpPr>
            <p:nvPr/>
          </p:nvSpPr>
          <p:spPr bwMode="auto">
            <a:xfrm>
              <a:off x="2544" y="1264"/>
              <a:ext cx="115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800">
                <a:latin typeface="+mj-lt"/>
              </a:endParaRPr>
            </a:p>
          </p:txBody>
        </p:sp>
        <p:sp>
          <p:nvSpPr>
            <p:cNvPr id="42043" name="Text Box 59"/>
            <p:cNvSpPr txBox="1">
              <a:spLocks noChangeArrowheads="1"/>
            </p:cNvSpPr>
            <p:nvPr/>
          </p:nvSpPr>
          <p:spPr bwMode="auto">
            <a:xfrm>
              <a:off x="2736" y="979"/>
              <a:ext cx="9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smtClean="0">
                  <a:latin typeface="+mj-lt"/>
                </a:rPr>
                <a:t>Ni,t</a:t>
              </a:r>
              <a:r>
                <a:rPr lang="en-US" i="1" baseline="30000" smtClean="0">
                  <a:latin typeface="+mj-lt"/>
                </a:rPr>
                <a:t>o</a:t>
              </a:r>
              <a:r>
                <a:rPr lang="en-US" i="1" smtClean="0">
                  <a:latin typeface="+mj-lt"/>
                </a:rPr>
                <a:t>C</a:t>
              </a:r>
              <a:endParaRPr lang="en-US" i="1">
                <a:latin typeface="+mj-l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49300" y="2942273"/>
            <a:ext cx="7937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smtClean="0">
                <a:latin typeface="+mj-lt"/>
              </a:rPr>
              <a:t>Phản </a:t>
            </a:r>
            <a:r>
              <a:rPr lang="vi-VN" sz="2800">
                <a:latin typeface="+mj-lt"/>
              </a:rPr>
              <a:t>ứng tổng quát </a:t>
            </a:r>
            <a:r>
              <a:rPr lang="vi-VN" sz="2800" smtClean="0">
                <a:latin typeface="+mj-lt"/>
              </a:rPr>
              <a:t>:</a:t>
            </a:r>
            <a:endParaRPr lang="en-US" sz="2800" smtClean="0">
              <a:latin typeface="+mj-lt"/>
            </a:endParaRPr>
          </a:p>
        </p:txBody>
      </p:sp>
      <p:sp>
        <p:nvSpPr>
          <p:cNvPr id="74" name="Text Box 5"/>
          <p:cNvSpPr txBox="1">
            <a:spLocks noChangeArrowheads="1"/>
          </p:cNvSpPr>
          <p:nvPr/>
        </p:nvSpPr>
        <p:spPr bwMode="auto">
          <a:xfrm>
            <a:off x="1168400" y="4013558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solidFill>
                  <a:srgbClr val="FF0000"/>
                </a:solidFill>
                <a:latin typeface="+mj-lt"/>
              </a:rPr>
              <a:t>R-CHO   </a:t>
            </a:r>
            <a:r>
              <a:rPr lang="en-US" sz="2800">
                <a:solidFill>
                  <a:srgbClr val="FF0000"/>
                </a:solidFill>
                <a:latin typeface="+mj-lt"/>
              </a:rPr>
              <a:t>+ </a:t>
            </a:r>
            <a:r>
              <a:rPr lang="en-US" sz="280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2800">
                <a:solidFill>
                  <a:srgbClr val="FF0000"/>
                </a:solidFill>
                <a:latin typeface="+mj-lt"/>
              </a:rPr>
              <a:t>H</a:t>
            </a:r>
            <a:r>
              <a:rPr lang="en-US" sz="2800" baseline="-25000">
                <a:solidFill>
                  <a:srgbClr val="FF0000"/>
                </a:solidFill>
                <a:latin typeface="+mj-lt"/>
              </a:rPr>
              <a:t>2</a:t>
            </a:r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75" name="Group 108"/>
          <p:cNvGrpSpPr>
            <a:grpSpLocks/>
          </p:cNvGrpSpPr>
          <p:nvPr/>
        </p:nvGrpSpPr>
        <p:grpSpPr bwMode="auto">
          <a:xfrm>
            <a:off x="3822700" y="3912890"/>
            <a:ext cx="1828800" cy="461963"/>
            <a:chOff x="2544" y="979"/>
            <a:chExt cx="1152" cy="291"/>
          </a:xfrm>
        </p:grpSpPr>
        <p:sp>
          <p:nvSpPr>
            <p:cNvPr id="76" name="Line 58"/>
            <p:cNvSpPr>
              <a:spLocks noChangeShapeType="1"/>
            </p:cNvSpPr>
            <p:nvPr/>
          </p:nvSpPr>
          <p:spPr bwMode="auto">
            <a:xfrm>
              <a:off x="2544" y="1264"/>
              <a:ext cx="1152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80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77" name="Text Box 59"/>
            <p:cNvSpPr txBox="1">
              <a:spLocks noChangeArrowheads="1"/>
            </p:cNvSpPr>
            <p:nvPr/>
          </p:nvSpPr>
          <p:spPr bwMode="auto">
            <a:xfrm>
              <a:off x="2736" y="979"/>
              <a:ext cx="9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smtClean="0">
                  <a:solidFill>
                    <a:srgbClr val="FF0000"/>
                  </a:solidFill>
                  <a:latin typeface="+mj-lt"/>
                </a:rPr>
                <a:t>Ni,t</a:t>
              </a:r>
              <a:r>
                <a:rPr lang="en-US" i="1" baseline="30000" smtClean="0">
                  <a:solidFill>
                    <a:srgbClr val="FF0000"/>
                  </a:solidFill>
                  <a:latin typeface="+mj-lt"/>
                </a:rPr>
                <a:t>o</a:t>
              </a:r>
              <a:r>
                <a:rPr lang="en-US" i="1" smtClean="0">
                  <a:solidFill>
                    <a:srgbClr val="FF0000"/>
                  </a:solidFill>
                  <a:latin typeface="+mj-lt"/>
                </a:rPr>
                <a:t>C</a:t>
              </a:r>
              <a:endParaRPr lang="en-US" i="1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78" name="Text Box 56"/>
          <p:cNvSpPr txBox="1">
            <a:spLocks noChangeArrowheads="1"/>
          </p:cNvSpPr>
          <p:nvPr/>
        </p:nvSpPr>
        <p:spPr bwMode="auto">
          <a:xfrm>
            <a:off x="5867400" y="4029433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solidFill>
                  <a:srgbClr val="FF0000"/>
                </a:solidFill>
                <a:latin typeface="+mj-lt"/>
              </a:rPr>
              <a:t>R-CH</a:t>
            </a:r>
            <a:r>
              <a:rPr lang="en-US" sz="2800" baseline="-2500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2800" smtClean="0">
                <a:solidFill>
                  <a:srgbClr val="FF0000"/>
                </a:solidFill>
                <a:latin typeface="+mj-lt"/>
              </a:rPr>
              <a:t>OH</a:t>
            </a:r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6700" y="371445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+mj-lt"/>
              </a:rPr>
              <a:t>+1</a:t>
            </a:r>
            <a:endParaRPr lang="vi-VN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124200" y="3699233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+mj-lt"/>
              </a:rPr>
              <a:t>0</a:t>
            </a:r>
            <a:endParaRPr lang="vi-VN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248400" y="367968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+mj-lt"/>
              </a:rPr>
              <a:t>-1</a:t>
            </a:r>
            <a:endParaRPr lang="vi-VN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099300" y="367968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+mj-lt"/>
              </a:rPr>
              <a:t>+1</a:t>
            </a:r>
            <a:endParaRPr lang="vi-VN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542473"/>
            <a:ext cx="234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+mj-lt"/>
              </a:rPr>
              <a:t>Chất oxi hóa</a:t>
            </a:r>
            <a:endParaRPr lang="vi-VN" sz="2800">
              <a:latin typeface="+mj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686050" y="4532293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+mj-lt"/>
              </a:rPr>
              <a:t>Chất khử</a:t>
            </a:r>
            <a:endParaRPr lang="vi-VN" sz="2800">
              <a:latin typeface="+mj-lt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57200" y="5827693"/>
            <a:ext cx="210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2667000" y="5827693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+mj-lt"/>
              </a:rPr>
              <a:t>Sản phẩm là ancol bậc 1; anđehit đóng vai trò là chất oxi hóa</a:t>
            </a:r>
            <a:endParaRPr lang="vi-VN" sz="280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096589"/>
              </p:ext>
            </p:extLst>
          </p:nvPr>
        </p:nvGraphicFramePr>
        <p:xfrm>
          <a:off x="1536700" y="1717832"/>
          <a:ext cx="2225675" cy="542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6" name="CS ChemDraw Drawing" r:id="rId3" imgW="1082880" imgH="396000" progId="ChemDraw.Document.6.0">
                  <p:embed/>
                </p:oleObj>
              </mc:Choice>
              <mc:Fallback>
                <p:oleObj name="CS ChemDraw Drawing" r:id="rId3" imgW="1082880" imgH="396000" progId="ChemDraw.Document.6.0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1717832"/>
                        <a:ext cx="2225675" cy="5427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560762"/>
              </p:ext>
            </p:extLst>
          </p:nvPr>
        </p:nvGraphicFramePr>
        <p:xfrm>
          <a:off x="2430462" y="2514600"/>
          <a:ext cx="846138" cy="427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7" name="CS ChemDraw Drawing" r:id="rId5" imgW="1150227" imgH="404709" progId="ChemDraw.Document.6.0">
                  <p:embed/>
                </p:oleObj>
              </mc:Choice>
              <mc:Fallback>
                <p:oleObj name="CS ChemDraw Drawing" r:id="rId5" imgW="1150227" imgH="404709" progId="ChemDraw.Document.6.0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2" y="2514600"/>
                        <a:ext cx="846138" cy="427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0"/>
      <p:bldP spid="41989" grpId="0"/>
      <p:bldP spid="42040" grpId="0"/>
      <p:bldP spid="5" grpId="0"/>
      <p:bldP spid="74" grpId="0"/>
      <p:bldP spid="78" grpId="0"/>
      <p:bldP spid="6" grpId="0"/>
      <p:bldP spid="80" grpId="0"/>
      <p:bldP spid="81" grpId="0"/>
      <p:bldP spid="82" grpId="0"/>
      <p:bldP spid="8" grpId="0"/>
      <p:bldP spid="85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998062"/>
              </p:ext>
            </p:extLst>
          </p:nvPr>
        </p:nvGraphicFramePr>
        <p:xfrm>
          <a:off x="5867400" y="1990070"/>
          <a:ext cx="2606476" cy="1286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3" name="CS ChemDraw Drawing" r:id="rId3" imgW="888206" imgH="517922" progId="ChemDraw.Document.6.0">
                  <p:embed/>
                </p:oleObj>
              </mc:Choice>
              <mc:Fallback>
                <p:oleObj name="CS ChemDraw Drawing" r:id="rId3" imgW="888206" imgH="517922" progId="ChemDraw.Document.6.0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990070"/>
                        <a:ext cx="2606476" cy="12865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653538"/>
              </p:ext>
            </p:extLst>
          </p:nvPr>
        </p:nvGraphicFramePr>
        <p:xfrm>
          <a:off x="1600200" y="1689100"/>
          <a:ext cx="24669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4" name="CS ChemDraw Drawing" r:id="rId5" imgW="1082880" imgH="396000" progId="ChemDraw.Document.6.0">
                  <p:embed/>
                </p:oleObj>
              </mc:Choice>
              <mc:Fallback>
                <p:oleObj name="CS ChemDraw Drawing" r:id="rId5" imgW="1082880" imgH="396000" progId="ChemDraw.Document.6.0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89100"/>
                        <a:ext cx="246697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990164"/>
              </p:ext>
            </p:extLst>
          </p:nvPr>
        </p:nvGraphicFramePr>
        <p:xfrm>
          <a:off x="2590800" y="2743200"/>
          <a:ext cx="115093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5" name="CS ChemDraw Drawing" r:id="rId7" imgW="1150920" imgH="404640" progId="ChemDraw.Document.6.0">
                  <p:embed/>
                </p:oleObj>
              </mc:Choice>
              <mc:Fallback>
                <p:oleObj name="CS ChemDraw Drawing" r:id="rId7" imgW="1150920" imgH="404640" progId="ChemDraw.Document.6.0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743200"/>
                        <a:ext cx="1150938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995" name="Group 35"/>
          <p:cNvGrpSpPr>
            <a:grpSpLocks/>
          </p:cNvGrpSpPr>
          <p:nvPr/>
        </p:nvGrpSpPr>
        <p:grpSpPr bwMode="auto">
          <a:xfrm>
            <a:off x="908050" y="1751012"/>
            <a:ext cx="3740150" cy="1730375"/>
            <a:chOff x="572" y="1007"/>
            <a:chExt cx="2356" cy="1090"/>
          </a:xfrm>
        </p:grpSpPr>
        <p:graphicFrame>
          <p:nvGraphicFramePr>
            <p:cNvPr id="4097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5829056"/>
                </p:ext>
              </p:extLst>
            </p:nvPr>
          </p:nvGraphicFramePr>
          <p:xfrm>
            <a:off x="572" y="1007"/>
            <a:ext cx="1444" cy="10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36" name="CS ChemDraw Drawing" r:id="rId9" imgW="1000080" imgH="753480" progId="ChemDraw.Document.6.0">
                    <p:embed/>
                  </p:oleObj>
                </mc:Choice>
                <mc:Fallback>
                  <p:oleObj name="CS ChemDraw Drawing" r:id="rId9" imgW="1000080" imgH="753480" progId="ChemDraw.Document.6.0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" y="1007"/>
                          <a:ext cx="1444" cy="109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79" name="Text Box 19"/>
            <p:cNvSpPr txBox="1">
              <a:spLocks noChangeArrowheads="1"/>
            </p:cNvSpPr>
            <p:nvPr/>
          </p:nvSpPr>
          <p:spPr bwMode="auto">
            <a:xfrm>
              <a:off x="2208" y="1420"/>
              <a:ext cx="7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+mj-lt"/>
                </a:rPr>
                <a:t>H-OH</a:t>
              </a:r>
            </a:p>
          </p:txBody>
        </p:sp>
        <p:sp>
          <p:nvSpPr>
            <p:cNvPr id="40980" name="Text Box 20"/>
            <p:cNvSpPr txBox="1">
              <a:spLocks noChangeArrowheads="1"/>
            </p:cNvSpPr>
            <p:nvPr/>
          </p:nvSpPr>
          <p:spPr bwMode="auto">
            <a:xfrm>
              <a:off x="1824" y="1380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+mj-lt"/>
                </a:rPr>
                <a:t>+</a:t>
              </a:r>
            </a:p>
          </p:txBody>
        </p:sp>
      </p:grpSp>
      <p:graphicFrame>
        <p:nvGraphicFramePr>
          <p:cNvPr id="4098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213701"/>
              </p:ext>
            </p:extLst>
          </p:nvPr>
        </p:nvGraphicFramePr>
        <p:xfrm>
          <a:off x="2527300" y="5283200"/>
          <a:ext cx="99853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7" name="CS ChemDraw Drawing" r:id="rId11" imgW="1150920" imgH="404640" progId="ChemDraw.Document.6.0">
                  <p:embed/>
                </p:oleObj>
              </mc:Choice>
              <mc:Fallback>
                <p:oleObj name="CS ChemDraw Drawing" r:id="rId11" imgW="1150920" imgH="404640" progId="ChemDraw.Document.6.0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5283200"/>
                        <a:ext cx="998538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5791200" y="3241675"/>
            <a:ext cx="27432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6600"/>
                </a:solidFill>
                <a:latin typeface="+mj-lt"/>
              </a:rPr>
              <a:t>(Không bền)</a:t>
            </a:r>
          </a:p>
        </p:txBody>
      </p:sp>
      <p:graphicFrame>
        <p:nvGraphicFramePr>
          <p:cNvPr id="41017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409304"/>
              </p:ext>
            </p:extLst>
          </p:nvPr>
        </p:nvGraphicFramePr>
        <p:xfrm>
          <a:off x="6172199" y="4443767"/>
          <a:ext cx="2506227" cy="1322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8" name="CS ChemDraw Drawing" r:id="rId12" imgW="1032986" imgH="545306" progId="ChemDraw.Document.6.0">
                  <p:embed/>
                </p:oleObj>
              </mc:Choice>
              <mc:Fallback>
                <p:oleObj name="CS ChemDraw Drawing" r:id="rId12" imgW="1032986" imgH="545306" progId="ChemDraw.Document.6.0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199" y="4443767"/>
                        <a:ext cx="2506227" cy="132203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23" name="Group 63"/>
          <p:cNvGrpSpPr>
            <a:grpSpLocks/>
          </p:cNvGrpSpPr>
          <p:nvPr/>
        </p:nvGrpSpPr>
        <p:grpSpPr bwMode="auto">
          <a:xfrm>
            <a:off x="762000" y="4343401"/>
            <a:ext cx="5105400" cy="1878013"/>
            <a:chOff x="480" y="3088"/>
            <a:chExt cx="3216" cy="1183"/>
          </a:xfrm>
        </p:grpSpPr>
        <p:grpSp>
          <p:nvGrpSpPr>
            <p:cNvPr id="41021" name="Group 61"/>
            <p:cNvGrpSpPr>
              <a:grpSpLocks/>
            </p:cNvGrpSpPr>
            <p:nvPr/>
          </p:nvGrpSpPr>
          <p:grpSpPr bwMode="auto">
            <a:xfrm>
              <a:off x="480" y="3088"/>
              <a:ext cx="2256" cy="1183"/>
              <a:chOff x="792" y="3088"/>
              <a:chExt cx="2256" cy="1183"/>
            </a:xfrm>
          </p:grpSpPr>
          <p:graphicFrame>
            <p:nvGraphicFramePr>
              <p:cNvPr id="41015" name="Object 5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0412736"/>
                  </p:ext>
                </p:extLst>
              </p:nvPr>
            </p:nvGraphicFramePr>
            <p:xfrm>
              <a:off x="792" y="3088"/>
              <a:ext cx="1224" cy="11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939" name="CS ChemDraw Drawing" r:id="rId14" imgW="853202" imgH="824151" progId="ChemDraw.Document.6.0">
                      <p:embed/>
                    </p:oleObj>
                  </mc:Choice>
                  <mc:Fallback>
                    <p:oleObj name="CS ChemDraw Drawing" r:id="rId14" imgW="853202" imgH="824151" progId="ChemDraw.Document.6.0">
                      <p:embed/>
                      <p:pic>
                        <p:nvPicPr>
                          <p:cNvPr id="0" name="Object 5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92" y="3088"/>
                            <a:ext cx="1224" cy="1183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019" name="Text Box 59"/>
              <p:cNvSpPr txBox="1">
                <a:spLocks noChangeArrowheads="1"/>
              </p:cNvSpPr>
              <p:nvPr/>
            </p:nvSpPr>
            <p:spPr bwMode="auto">
              <a:xfrm>
                <a:off x="2072" y="3472"/>
                <a:ext cx="28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00FF"/>
                    </a:solidFill>
                    <a:latin typeface="+mj-lt"/>
                  </a:rPr>
                  <a:t>+</a:t>
                </a:r>
              </a:p>
            </p:txBody>
          </p:sp>
          <p:sp>
            <p:nvSpPr>
              <p:cNvPr id="41020" name="Text Box 60"/>
              <p:cNvSpPr txBox="1">
                <a:spLocks noChangeArrowheads="1"/>
              </p:cNvSpPr>
              <p:nvPr/>
            </p:nvSpPr>
            <p:spPr bwMode="auto">
              <a:xfrm>
                <a:off x="2376" y="3496"/>
                <a:ext cx="67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00FF"/>
                    </a:solidFill>
                    <a:latin typeface="+mj-lt"/>
                  </a:rPr>
                  <a:t>H-CN</a:t>
                </a:r>
              </a:p>
            </p:txBody>
          </p:sp>
        </p:grpSp>
        <p:sp>
          <p:nvSpPr>
            <p:cNvPr id="41022" name="Line 62"/>
            <p:cNvSpPr>
              <a:spLocks noChangeShapeType="1"/>
            </p:cNvSpPr>
            <p:nvPr/>
          </p:nvSpPr>
          <p:spPr bwMode="auto">
            <a:xfrm>
              <a:off x="2928" y="3648"/>
              <a:ext cx="7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latin typeface="+mj-lt"/>
              </a:endParaRPr>
            </a:p>
          </p:txBody>
        </p:sp>
      </p:grpSp>
      <p:sp>
        <p:nvSpPr>
          <p:cNvPr id="41024" name="Text Box 64"/>
          <p:cNvSpPr txBox="1">
            <a:spLocks noChangeArrowheads="1"/>
          </p:cNvSpPr>
          <p:nvPr/>
        </p:nvSpPr>
        <p:spPr bwMode="auto">
          <a:xfrm>
            <a:off x="6096000" y="5756275"/>
            <a:ext cx="27432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6600"/>
                </a:solidFill>
                <a:latin typeface="+mj-lt"/>
              </a:rPr>
              <a:t>Xianohiđrin (bền)</a:t>
            </a:r>
          </a:p>
        </p:txBody>
      </p:sp>
      <p:graphicFrame>
        <p:nvGraphicFramePr>
          <p:cNvPr id="41025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930599"/>
              </p:ext>
            </p:extLst>
          </p:nvPr>
        </p:nvGraphicFramePr>
        <p:xfrm>
          <a:off x="1600200" y="4279900"/>
          <a:ext cx="2286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0" name="CS ChemDraw Drawing" r:id="rId16" imgW="1082880" imgH="385200" progId="ChemDraw.Document.6.0">
                  <p:embed/>
                </p:oleObj>
              </mc:Choice>
              <mc:Fallback>
                <p:oleObj name="CS ChemDraw Drawing" r:id="rId16" imgW="1082880" imgH="385200" progId="ChemDraw.Document.6.0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279900"/>
                        <a:ext cx="22860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>
            <a:stCxn id="40979" idx="3"/>
          </p:cNvCxnSpPr>
          <p:nvPr/>
        </p:nvCxnSpPr>
        <p:spPr>
          <a:xfrm flipV="1">
            <a:off x="4648200" y="2637630"/>
            <a:ext cx="1066800" cy="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502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+mj-lt"/>
              </a:rPr>
              <a:t>1. Phản ứng cộng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85800" y="1194612"/>
            <a:ext cx="502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solidFill>
                  <a:srgbClr val="0000FF"/>
                </a:solidFill>
                <a:latin typeface="+mj-lt"/>
              </a:rPr>
              <a:t>b. </a:t>
            </a:r>
            <a:r>
              <a:rPr lang="en-US" sz="2800">
                <a:solidFill>
                  <a:srgbClr val="0000FF"/>
                </a:solidFill>
                <a:latin typeface="+mj-lt"/>
              </a:rPr>
              <a:t>Phản ứng cộng </a:t>
            </a:r>
            <a:r>
              <a:rPr lang="en-US" sz="2800" smtClean="0">
                <a:solidFill>
                  <a:srgbClr val="0000FF"/>
                </a:solidFill>
                <a:latin typeface="+mj-lt"/>
              </a:rPr>
              <a:t>nước:</a:t>
            </a:r>
            <a:endParaRPr lang="en-US" sz="280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85800" y="3667780"/>
            <a:ext cx="502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solidFill>
                  <a:srgbClr val="0000FF"/>
                </a:solidFill>
                <a:latin typeface="+mj-lt"/>
              </a:rPr>
              <a:t>c. </a:t>
            </a:r>
            <a:r>
              <a:rPr lang="en-US" sz="2800">
                <a:solidFill>
                  <a:srgbClr val="0000FF"/>
                </a:solidFill>
                <a:latin typeface="+mj-lt"/>
              </a:rPr>
              <a:t>Phản ứng cộng </a:t>
            </a:r>
            <a:r>
              <a:rPr lang="en-US" sz="2800" smtClean="0">
                <a:solidFill>
                  <a:srgbClr val="0000FF"/>
                </a:solidFill>
                <a:latin typeface="+mj-lt"/>
              </a:rPr>
              <a:t>HCN:</a:t>
            </a:r>
            <a:endParaRPr lang="en-US" sz="280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4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autoRev="1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0FD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0FD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autoRev="1" fill="hold"/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0FD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410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0FD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autoRev="1" fill="hold"/>
                                        <p:tgtEl>
                                          <p:spTgt spid="410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4" grpId="0"/>
      <p:bldP spid="40994" grpId="1"/>
      <p:bldP spid="41024" grpId="0"/>
      <p:bldP spid="41024" grpId="1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28600" y="533400"/>
            <a:ext cx="502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+mj-lt"/>
              </a:rPr>
              <a:t>2. Phản ứng oxi hóa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81000" y="990600"/>
            <a:ext cx="784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sz="2800">
                <a:solidFill>
                  <a:srgbClr val="FF0000"/>
                </a:solidFill>
                <a:latin typeface="+mj-lt"/>
              </a:rPr>
              <a:t>Tác dụng với ion bạc trong dd amoniac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304800" y="1600200"/>
            <a:ext cx="861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+mj-lt"/>
              </a:rPr>
              <a:t>AgNO</a:t>
            </a:r>
            <a:r>
              <a:rPr lang="en-US" sz="2800" baseline="-25000">
                <a:solidFill>
                  <a:srgbClr val="0000FF"/>
                </a:solidFill>
                <a:latin typeface="+mj-lt"/>
              </a:rPr>
              <a:t>3</a:t>
            </a:r>
            <a:r>
              <a:rPr lang="en-US" sz="2800">
                <a:solidFill>
                  <a:srgbClr val="0000FF"/>
                </a:solidFill>
                <a:latin typeface="+mj-lt"/>
              </a:rPr>
              <a:t>  + 3NH</a:t>
            </a:r>
            <a:r>
              <a:rPr lang="en-US" sz="2800" baseline="-25000">
                <a:solidFill>
                  <a:srgbClr val="0000FF"/>
                </a:solidFill>
                <a:latin typeface="+mj-lt"/>
              </a:rPr>
              <a:t>3</a:t>
            </a:r>
            <a:r>
              <a:rPr lang="en-US" sz="2800">
                <a:solidFill>
                  <a:srgbClr val="0000FF"/>
                </a:solidFill>
                <a:latin typeface="+mj-lt"/>
              </a:rPr>
              <a:t>  + H</a:t>
            </a:r>
            <a:r>
              <a:rPr lang="en-US" sz="2800" baseline="-25000">
                <a:solidFill>
                  <a:srgbClr val="0000FF"/>
                </a:solidFill>
                <a:latin typeface="+mj-lt"/>
              </a:rPr>
              <a:t>2</a:t>
            </a:r>
            <a:r>
              <a:rPr lang="en-US" sz="2800">
                <a:solidFill>
                  <a:srgbClr val="0000FF"/>
                </a:solidFill>
                <a:latin typeface="+mj-lt"/>
              </a:rPr>
              <a:t>O  </a:t>
            </a:r>
            <a:r>
              <a:rPr lang="en-US" sz="2800">
                <a:solidFill>
                  <a:srgbClr val="0000FF"/>
                </a:solidFill>
                <a:latin typeface="+mj-lt"/>
                <a:sym typeface="Wingdings" pitchFamily="2" charset="2"/>
              </a:rPr>
              <a:t>  [Ag(NH</a:t>
            </a:r>
            <a:r>
              <a:rPr lang="en-US" sz="2800" baseline="-25000">
                <a:solidFill>
                  <a:srgbClr val="0000FF"/>
                </a:solidFill>
                <a:latin typeface="+mj-lt"/>
                <a:sym typeface="Wingdings" pitchFamily="2" charset="2"/>
              </a:rPr>
              <a:t>3</a:t>
            </a:r>
            <a:r>
              <a:rPr lang="en-US" sz="2800">
                <a:solidFill>
                  <a:srgbClr val="0000FF"/>
                </a:solidFill>
                <a:latin typeface="+mj-lt"/>
                <a:sym typeface="Wingdings" pitchFamily="2" charset="2"/>
              </a:rPr>
              <a:t>)</a:t>
            </a:r>
            <a:r>
              <a:rPr lang="en-US" sz="2800" baseline="-25000">
                <a:solidFill>
                  <a:srgbClr val="0000FF"/>
                </a:solidFill>
                <a:latin typeface="+mj-lt"/>
                <a:sym typeface="Wingdings" pitchFamily="2" charset="2"/>
              </a:rPr>
              <a:t>2</a:t>
            </a:r>
            <a:r>
              <a:rPr lang="en-US" sz="2800">
                <a:solidFill>
                  <a:srgbClr val="0000FF"/>
                </a:solidFill>
                <a:latin typeface="+mj-lt"/>
                <a:sym typeface="Wingdings" pitchFamily="2" charset="2"/>
              </a:rPr>
              <a:t>]OH  +  NH</a:t>
            </a:r>
            <a:r>
              <a:rPr lang="en-US" sz="2800" baseline="-25000">
                <a:solidFill>
                  <a:srgbClr val="0000FF"/>
                </a:solidFill>
                <a:latin typeface="+mj-lt"/>
                <a:sym typeface="Wingdings" pitchFamily="2" charset="2"/>
              </a:rPr>
              <a:t>4</a:t>
            </a:r>
            <a:r>
              <a:rPr lang="en-US" sz="2800">
                <a:solidFill>
                  <a:srgbClr val="0000FF"/>
                </a:solidFill>
                <a:latin typeface="+mj-lt"/>
                <a:sym typeface="Wingdings" pitchFamily="2" charset="2"/>
              </a:rPr>
              <a:t>NO</a:t>
            </a:r>
            <a:r>
              <a:rPr lang="en-US" sz="2800" baseline="-25000">
                <a:solidFill>
                  <a:srgbClr val="0000FF"/>
                </a:solidFill>
                <a:latin typeface="+mj-lt"/>
                <a:sym typeface="Wingdings" pitchFamily="2" charset="2"/>
              </a:rPr>
              <a:t>3</a:t>
            </a:r>
            <a:endParaRPr lang="en-US" sz="2800" baseline="-2500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4572000" y="2133600"/>
            <a:ext cx="274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800000"/>
                </a:solidFill>
                <a:latin typeface="+mj-lt"/>
              </a:rPr>
              <a:t>(Phức chất tan)</a:t>
            </a:r>
          </a:p>
        </p:txBody>
      </p:sp>
      <p:pic>
        <p:nvPicPr>
          <p:cNvPr id="25" name="Picture 21" descr="Phan ung trang guong cua glucozo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657600"/>
            <a:ext cx="20002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814935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+mj-lt"/>
              </a:rPr>
              <a:t>HCHO+ </a:t>
            </a:r>
            <a:r>
              <a:rPr lang="en-US" sz="280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2800" smtClean="0">
                <a:latin typeface="+mj-lt"/>
              </a:rPr>
              <a:t>AgNO</a:t>
            </a:r>
            <a:r>
              <a:rPr lang="en-US" sz="2800" baseline="-25000" smtClean="0">
                <a:latin typeface="+mj-lt"/>
              </a:rPr>
              <a:t>3</a:t>
            </a:r>
            <a:r>
              <a:rPr lang="en-US" sz="2800" smtClean="0">
                <a:latin typeface="+mj-lt"/>
              </a:rPr>
              <a:t>+ H</a:t>
            </a:r>
            <a:r>
              <a:rPr lang="en-US" sz="2800" baseline="-25000" smtClean="0">
                <a:latin typeface="+mj-lt"/>
              </a:rPr>
              <a:t>2</a:t>
            </a:r>
            <a:r>
              <a:rPr lang="en-US" sz="2800" smtClean="0">
                <a:latin typeface="+mj-lt"/>
              </a:rPr>
              <a:t>O+ </a:t>
            </a:r>
            <a:r>
              <a:rPr lang="en-US" sz="2800" smtClean="0">
                <a:solidFill>
                  <a:srgbClr val="FF0000"/>
                </a:solidFill>
                <a:latin typeface="+mj-lt"/>
              </a:rPr>
              <a:t>3</a:t>
            </a:r>
            <a:r>
              <a:rPr lang="en-US" sz="2800" smtClean="0">
                <a:latin typeface="+mj-lt"/>
              </a:rPr>
              <a:t>NH</a:t>
            </a:r>
            <a:r>
              <a:rPr lang="en-US" sz="2800" baseline="-25000" smtClean="0">
                <a:latin typeface="+mj-lt"/>
              </a:rPr>
              <a:t>3</a:t>
            </a:r>
            <a:endParaRPr lang="en-US" sz="2800" smtClean="0">
              <a:latin typeface="+mj-lt"/>
              <a:sym typeface="Wingdings"/>
            </a:endParaRPr>
          </a:p>
          <a:p>
            <a:pPr algn="r"/>
            <a:r>
              <a:rPr lang="en-US" sz="2800" smtClean="0">
                <a:latin typeface="+mj-lt"/>
                <a:sym typeface="Wingdings"/>
              </a:rPr>
              <a:t>HCOONH</a:t>
            </a:r>
            <a:r>
              <a:rPr lang="en-US" sz="2800" baseline="-25000" smtClean="0">
                <a:latin typeface="+mj-lt"/>
                <a:sym typeface="Wingdings"/>
              </a:rPr>
              <a:t>4</a:t>
            </a:r>
            <a:r>
              <a:rPr lang="en-US" sz="2800" smtClean="0">
                <a:latin typeface="+mj-lt"/>
                <a:sym typeface="Wingdings"/>
              </a:rPr>
              <a:t>+ </a:t>
            </a:r>
            <a:r>
              <a:rPr lang="en-US" sz="2800" smtClean="0">
                <a:solidFill>
                  <a:srgbClr val="FF0000"/>
                </a:solidFill>
                <a:latin typeface="+mj-lt"/>
                <a:sym typeface="Wingdings"/>
              </a:rPr>
              <a:t>2</a:t>
            </a:r>
            <a:r>
              <a:rPr lang="en-US" sz="2800" smtClean="0">
                <a:latin typeface="+mj-lt"/>
                <a:sym typeface="Wingdings"/>
              </a:rPr>
              <a:t>NH</a:t>
            </a:r>
            <a:r>
              <a:rPr lang="en-US" sz="2800" baseline="-25000" smtClean="0">
                <a:latin typeface="+mj-lt"/>
                <a:sym typeface="Wingdings"/>
              </a:rPr>
              <a:t>4</a:t>
            </a:r>
            <a:r>
              <a:rPr lang="en-US" sz="2800" smtClean="0">
                <a:latin typeface="+mj-lt"/>
                <a:sym typeface="Wingdings"/>
              </a:rPr>
              <a:t>NO</a:t>
            </a:r>
            <a:r>
              <a:rPr lang="en-US" sz="2800" baseline="-25000" smtClean="0">
                <a:latin typeface="+mj-lt"/>
                <a:sym typeface="Wingdings"/>
              </a:rPr>
              <a:t>3</a:t>
            </a:r>
            <a:r>
              <a:rPr lang="en-US" sz="2800" smtClean="0">
                <a:latin typeface="+mj-lt"/>
                <a:sym typeface="Wingdings"/>
              </a:rPr>
              <a:t>+ </a:t>
            </a:r>
            <a:r>
              <a:rPr lang="en-US" sz="2800" smtClean="0">
                <a:solidFill>
                  <a:srgbClr val="FF0000"/>
                </a:solidFill>
                <a:latin typeface="+mj-lt"/>
                <a:sym typeface="Wingdings"/>
              </a:rPr>
              <a:t>2</a:t>
            </a:r>
            <a:r>
              <a:rPr lang="en-US" sz="2800" smtClean="0">
                <a:latin typeface="+mj-lt"/>
                <a:sym typeface="Wingdings"/>
              </a:rPr>
              <a:t>Ag</a:t>
            </a:r>
            <a:endParaRPr lang="vi-VN" sz="2800">
              <a:latin typeface="+mj-lt"/>
            </a:endParaRPr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8890000" y="35052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2133600" y="4608493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>
                <a:latin typeface="+mj-lt"/>
              </a:rPr>
              <a:t>CH</a:t>
            </a:r>
            <a:r>
              <a:rPr lang="pt-BR" sz="2800" baseline="-25000">
                <a:latin typeface="+mj-lt"/>
              </a:rPr>
              <a:t>3</a:t>
            </a:r>
            <a:r>
              <a:rPr lang="pt-BR" sz="2800">
                <a:latin typeface="+mj-lt"/>
              </a:rPr>
              <a:t>CH=O + </a:t>
            </a:r>
            <a:r>
              <a:rPr lang="pt-BR" sz="2800">
                <a:solidFill>
                  <a:srgbClr val="FF0000"/>
                </a:solidFill>
                <a:latin typeface="+mj-lt"/>
              </a:rPr>
              <a:t>2</a:t>
            </a:r>
            <a:r>
              <a:rPr lang="pt-BR" sz="2800">
                <a:latin typeface="+mj-lt"/>
              </a:rPr>
              <a:t>[Ag(NH</a:t>
            </a:r>
            <a:r>
              <a:rPr lang="pt-BR" sz="2800" baseline="-25000">
                <a:latin typeface="+mj-lt"/>
              </a:rPr>
              <a:t>3</a:t>
            </a:r>
            <a:r>
              <a:rPr lang="pt-BR" sz="2800">
                <a:latin typeface="+mj-lt"/>
              </a:rPr>
              <a:t>)</a:t>
            </a:r>
            <a:r>
              <a:rPr lang="pt-BR" sz="2800" baseline="-25000">
                <a:latin typeface="+mj-lt"/>
              </a:rPr>
              <a:t>2</a:t>
            </a:r>
            <a:r>
              <a:rPr lang="pt-BR" sz="2800">
                <a:latin typeface="+mj-lt"/>
              </a:rPr>
              <a:t>]OH    </a:t>
            </a:r>
          </a:p>
          <a:p>
            <a:r>
              <a:rPr lang="pt-BR" sz="2800">
                <a:latin typeface="+mj-lt"/>
              </a:rPr>
              <a:t>         </a:t>
            </a:r>
            <a:r>
              <a:rPr lang="pt-BR" sz="2800" smtClean="0">
                <a:latin typeface="+mj-lt"/>
              </a:rPr>
              <a:t>CH</a:t>
            </a:r>
            <a:r>
              <a:rPr lang="pt-BR" sz="2800" baseline="-25000" smtClean="0">
                <a:latin typeface="+mj-lt"/>
              </a:rPr>
              <a:t>3</a:t>
            </a:r>
            <a:r>
              <a:rPr lang="pt-BR" sz="2800">
                <a:latin typeface="+mj-lt"/>
              </a:rPr>
              <a:t>– COONH</a:t>
            </a:r>
            <a:r>
              <a:rPr lang="pt-BR" sz="2800" baseline="-25000">
                <a:latin typeface="+mj-lt"/>
              </a:rPr>
              <a:t>4</a:t>
            </a:r>
            <a:r>
              <a:rPr lang="pt-BR" sz="2800">
                <a:latin typeface="+mj-lt"/>
              </a:rPr>
              <a:t> + </a:t>
            </a:r>
            <a:r>
              <a:rPr lang="pt-BR" sz="280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pt-BR" sz="2800" smtClean="0">
                <a:latin typeface="+mj-lt"/>
              </a:rPr>
              <a:t>Ag </a:t>
            </a:r>
            <a:r>
              <a:rPr lang="pt-BR" sz="2800">
                <a:latin typeface="+mj-lt"/>
              </a:rPr>
              <a:t>+ </a:t>
            </a:r>
            <a:r>
              <a:rPr lang="pt-BR" sz="2800" smtClean="0">
                <a:solidFill>
                  <a:srgbClr val="FF0000"/>
                </a:solidFill>
                <a:latin typeface="+mj-lt"/>
              </a:rPr>
              <a:t>3</a:t>
            </a:r>
            <a:r>
              <a:rPr lang="pt-BR" sz="2800" smtClean="0">
                <a:latin typeface="+mj-lt"/>
              </a:rPr>
              <a:t>NH</a:t>
            </a:r>
            <a:r>
              <a:rPr lang="pt-BR" sz="2800" baseline="-25000" smtClean="0">
                <a:latin typeface="+mj-lt"/>
              </a:rPr>
              <a:t>3</a:t>
            </a:r>
            <a:r>
              <a:rPr lang="pt-BR" sz="2800">
                <a:latin typeface="+mj-lt"/>
              </a:rPr>
              <a:t>+ H</a:t>
            </a:r>
            <a:r>
              <a:rPr lang="pt-BR" sz="2800" baseline="-25000">
                <a:latin typeface="+mj-lt"/>
              </a:rPr>
              <a:t>2</a:t>
            </a:r>
            <a:r>
              <a:rPr lang="pt-BR" sz="2800">
                <a:latin typeface="+mj-lt"/>
              </a:rPr>
              <a:t>O</a:t>
            </a:r>
          </a:p>
        </p:txBody>
      </p:sp>
      <p:pic>
        <p:nvPicPr>
          <p:cNvPr id="59455" name="Picture 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30794"/>
            <a:ext cx="1057275" cy="57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2741682"/>
            <a:ext cx="1057275" cy="57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Line 20"/>
          <p:cNvSpPr>
            <a:spLocks noChangeShapeType="1"/>
          </p:cNvSpPr>
          <p:nvPr/>
        </p:nvSpPr>
        <p:spPr bwMode="auto">
          <a:xfrm>
            <a:off x="6477000" y="53340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3124200" y="5638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Amoni axetat</a:t>
            </a:r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3933825" y="3810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Amoni fomat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398" grpId="0"/>
      <p:bldP spid="59399" grpId="0"/>
      <p:bldP spid="59400" grpId="0"/>
      <p:bldP spid="2" grpId="0"/>
      <p:bldP spid="27" grpId="0" animBg="1"/>
      <p:bldP spid="3" grpId="0"/>
      <p:bldP spid="31" grpId="0" animBg="1"/>
      <p:bldP spid="4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400800" y="1385887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+mj-lt"/>
              </a:rPr>
              <a:t>+0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23900" y="838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+mj-lt"/>
              </a:rPr>
              <a:t>+1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171700" y="854075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+mj-lt"/>
              </a:rPr>
              <a:t>+1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191000" y="1385888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+mj-lt"/>
              </a:rPr>
              <a:t>+3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810000" y="1595106"/>
            <a:ext cx="520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+mj-lt"/>
                <a:sym typeface="Wingdings" pitchFamily="2" charset="2"/>
              </a:rPr>
              <a:t>R–COONH</a:t>
            </a:r>
            <a:r>
              <a:rPr lang="en-US" sz="2800" baseline="-25000">
                <a:solidFill>
                  <a:srgbClr val="0000FF"/>
                </a:solidFill>
                <a:latin typeface="+mj-lt"/>
                <a:sym typeface="Wingdings" pitchFamily="2" charset="2"/>
              </a:rPr>
              <a:t>4</a:t>
            </a:r>
            <a:r>
              <a:rPr lang="en-US" sz="2800">
                <a:solidFill>
                  <a:srgbClr val="0000FF"/>
                </a:solidFill>
                <a:latin typeface="+mj-lt"/>
                <a:sym typeface="Wingdings" pitchFamily="2" charset="2"/>
              </a:rPr>
              <a:t> +  </a:t>
            </a:r>
            <a:r>
              <a:rPr lang="en-US" sz="280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2</a:t>
            </a:r>
            <a:r>
              <a:rPr lang="en-US" sz="2800" smtClean="0">
                <a:solidFill>
                  <a:srgbClr val="0000FF"/>
                </a:solidFill>
                <a:latin typeface="+mj-lt"/>
                <a:sym typeface="Wingdings" pitchFamily="2" charset="2"/>
              </a:rPr>
              <a:t>Ag </a:t>
            </a:r>
            <a:r>
              <a:rPr lang="en-US" sz="2800">
                <a:solidFill>
                  <a:srgbClr val="0000FF"/>
                </a:solidFill>
                <a:latin typeface="+mj-lt"/>
                <a:sym typeface="Wingdings" pitchFamily="2" charset="2"/>
              </a:rPr>
              <a:t>+  </a:t>
            </a:r>
            <a:r>
              <a:rPr lang="en-US" sz="280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2</a:t>
            </a:r>
            <a:r>
              <a:rPr lang="en-US" sz="2800" smtClean="0">
                <a:solidFill>
                  <a:srgbClr val="0000FF"/>
                </a:solidFill>
                <a:latin typeface="+mj-lt"/>
                <a:sym typeface="Wingdings" pitchFamily="2" charset="2"/>
              </a:rPr>
              <a:t>NH</a:t>
            </a:r>
            <a:r>
              <a:rPr lang="en-US" sz="2800" baseline="-25000" smtClean="0">
                <a:solidFill>
                  <a:srgbClr val="0000FF"/>
                </a:solidFill>
                <a:latin typeface="+mj-lt"/>
                <a:sym typeface="Wingdings" pitchFamily="2" charset="2"/>
              </a:rPr>
              <a:t>4</a:t>
            </a:r>
            <a:r>
              <a:rPr lang="en-US" sz="2800" smtClean="0">
                <a:solidFill>
                  <a:srgbClr val="0000FF"/>
                </a:solidFill>
                <a:latin typeface="+mj-lt"/>
                <a:sym typeface="Wingdings" pitchFamily="2" charset="2"/>
              </a:rPr>
              <a:t>NO</a:t>
            </a:r>
            <a:r>
              <a:rPr lang="en-US" sz="2800" baseline="-25000" smtClean="0">
                <a:solidFill>
                  <a:srgbClr val="0000FF"/>
                </a:solidFill>
                <a:latin typeface="+mj-lt"/>
                <a:sym typeface="Wingdings" pitchFamily="2" charset="2"/>
              </a:rPr>
              <a:t>3</a:t>
            </a:r>
            <a:endParaRPr lang="en-US" sz="2800" baseline="-2500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6934200" y="19050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228600" y="3276600"/>
            <a:ext cx="12192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1676400" y="3124200"/>
            <a:ext cx="7010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+mj-lt"/>
              </a:rPr>
              <a:t>Phản ứng tráng bạc dùng để nhận biết anđehit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533400" y="4495800"/>
            <a:ext cx="6819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+mj-lt"/>
              </a:rPr>
              <a:t>Xác định số nhóm anđehit trong phân tử:</a:t>
            </a: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1295400" y="5287963"/>
            <a:ext cx="213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C0000"/>
                </a:solidFill>
                <a:latin typeface="+mj-lt"/>
              </a:rPr>
              <a:t>R-(CHO)</a:t>
            </a:r>
            <a:r>
              <a:rPr lang="en-US" sz="3200" baseline="-25000">
                <a:solidFill>
                  <a:srgbClr val="CC0000"/>
                </a:solidFill>
                <a:latin typeface="+mj-lt"/>
              </a:rPr>
              <a:t>a</a:t>
            </a:r>
            <a:r>
              <a:rPr lang="en-US" sz="3200">
                <a:solidFill>
                  <a:srgbClr val="CC0000"/>
                </a:solidFill>
                <a:latin typeface="+mj-lt"/>
              </a:rPr>
              <a:t>:</a:t>
            </a:r>
            <a:endParaRPr lang="en-US" sz="3200" baseline="-25000">
              <a:solidFill>
                <a:srgbClr val="CC0000"/>
              </a:solidFill>
              <a:latin typeface="+mj-lt"/>
            </a:endParaRPr>
          </a:p>
        </p:txBody>
      </p:sp>
      <p:graphicFrame>
        <p:nvGraphicFramePr>
          <p:cNvPr id="1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818066"/>
              </p:ext>
            </p:extLst>
          </p:nvPr>
        </p:nvGraphicFramePr>
        <p:xfrm>
          <a:off x="3810000" y="4884738"/>
          <a:ext cx="236220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5" name="Equation" r:id="rId3" imgW="749160" imgH="457200" progId="Equation.DSMT4">
                  <p:embed/>
                </p:oleObj>
              </mc:Choice>
              <mc:Fallback>
                <p:oleObj name="Equation" r:id="rId3" imgW="7491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884738"/>
                        <a:ext cx="2362200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296415" y="990600"/>
            <a:ext cx="5266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+mj-lt"/>
              </a:rPr>
              <a:t>R-CH=O+ </a:t>
            </a:r>
            <a:r>
              <a:rPr lang="en-US" sz="280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2800" smtClean="0">
                <a:solidFill>
                  <a:srgbClr val="0000FF"/>
                </a:solidFill>
                <a:latin typeface="+mj-lt"/>
              </a:rPr>
              <a:t>AgNO</a:t>
            </a:r>
            <a:r>
              <a:rPr lang="en-US" sz="2800" baseline="-25000" smtClean="0">
                <a:solidFill>
                  <a:srgbClr val="0000FF"/>
                </a:solidFill>
                <a:latin typeface="+mj-lt"/>
              </a:rPr>
              <a:t>3</a:t>
            </a:r>
            <a:r>
              <a:rPr lang="en-US" sz="2800">
                <a:solidFill>
                  <a:srgbClr val="0000FF"/>
                </a:solidFill>
                <a:latin typeface="+mj-lt"/>
              </a:rPr>
              <a:t>+ H</a:t>
            </a:r>
            <a:r>
              <a:rPr lang="en-US" sz="2800" baseline="-25000">
                <a:solidFill>
                  <a:srgbClr val="0000FF"/>
                </a:solidFill>
                <a:latin typeface="+mj-lt"/>
              </a:rPr>
              <a:t>2</a:t>
            </a:r>
            <a:r>
              <a:rPr lang="en-US" sz="2800">
                <a:solidFill>
                  <a:srgbClr val="0000FF"/>
                </a:solidFill>
                <a:latin typeface="+mj-lt"/>
              </a:rPr>
              <a:t>O+ </a:t>
            </a:r>
            <a:r>
              <a:rPr lang="en-US" sz="2800">
                <a:solidFill>
                  <a:srgbClr val="FF0000"/>
                </a:solidFill>
                <a:latin typeface="+mj-lt"/>
              </a:rPr>
              <a:t>3</a:t>
            </a:r>
            <a:r>
              <a:rPr lang="en-US" sz="2800">
                <a:solidFill>
                  <a:srgbClr val="0000FF"/>
                </a:solidFill>
                <a:latin typeface="+mj-lt"/>
              </a:rPr>
              <a:t>NH</a:t>
            </a:r>
            <a:r>
              <a:rPr lang="en-US" sz="2800" baseline="-25000">
                <a:solidFill>
                  <a:srgbClr val="0000FF"/>
                </a:solidFill>
                <a:latin typeface="+mj-lt"/>
              </a:rPr>
              <a:t>3</a:t>
            </a:r>
            <a:endParaRPr lang="vi-VN" sz="280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21" name="Picture 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914400"/>
            <a:ext cx="1057275" cy="57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6200" y="173831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+mj-lt"/>
              </a:rPr>
              <a:t>Chất khử</a:t>
            </a:r>
            <a:endParaRPr lang="vi-VN" sz="280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52600" y="17627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+mj-lt"/>
              </a:rPr>
              <a:t>Chất oxi hóa</a:t>
            </a:r>
            <a:endParaRPr lang="vi-VN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975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3" grpId="0" animBg="1"/>
      <p:bldP spid="15" grpId="0" animBg="1"/>
      <p:bldP spid="16" grpId="0"/>
      <p:bldP spid="17" grpId="0"/>
      <p:bldP spid="18" grpId="0"/>
      <p:bldP spid="20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51344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>
                <a:solidFill>
                  <a:srgbClr val="FF0000"/>
                </a:solidFill>
                <a:latin typeface="+mj-lt"/>
              </a:rPr>
              <a:t>b. Phản ứng với Cu(OH)</a:t>
            </a:r>
            <a:r>
              <a:rPr lang="vi-VN" sz="2800" baseline="-25000">
                <a:solidFill>
                  <a:srgbClr val="FF0000"/>
                </a:solidFill>
                <a:latin typeface="+mj-lt"/>
              </a:rPr>
              <a:t>2</a:t>
            </a:r>
            <a:r>
              <a:rPr lang="vi-VN" sz="2800">
                <a:solidFill>
                  <a:srgbClr val="FF0000"/>
                </a:solidFill>
                <a:latin typeface="+mj-lt"/>
              </a:rPr>
              <a:t> </a:t>
            </a:r>
            <a:endParaRPr lang="en-US" sz="2800" smtClean="0">
              <a:solidFill>
                <a:srgbClr val="FF0000"/>
              </a:solidFill>
              <a:latin typeface="+mj-lt"/>
            </a:endParaRPr>
          </a:p>
          <a:p>
            <a:pPr algn="just"/>
            <a:endParaRPr lang="vi-VN" sz="280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vi-VN" sz="2800">
                <a:latin typeface="+mj-lt"/>
              </a:rPr>
              <a:t>RCHO + </a:t>
            </a:r>
            <a:r>
              <a:rPr lang="vi-VN" sz="2800">
                <a:solidFill>
                  <a:srgbClr val="FF0000"/>
                </a:solidFill>
                <a:latin typeface="+mj-lt"/>
              </a:rPr>
              <a:t>2</a:t>
            </a:r>
            <a:r>
              <a:rPr lang="vi-VN" sz="2800">
                <a:latin typeface="+mj-lt"/>
              </a:rPr>
              <a:t>Cu(OH)</a:t>
            </a:r>
            <a:r>
              <a:rPr lang="vi-VN" sz="2800" baseline="-25000">
                <a:latin typeface="+mj-lt"/>
              </a:rPr>
              <a:t>2</a:t>
            </a:r>
            <a:r>
              <a:rPr lang="vi-VN" sz="2800">
                <a:latin typeface="+mj-lt"/>
              </a:rPr>
              <a:t> + NaOH </a:t>
            </a:r>
            <a:endParaRPr lang="en-US" sz="2800">
              <a:latin typeface="+mj-lt"/>
            </a:endParaRPr>
          </a:p>
          <a:p>
            <a:pPr algn="r"/>
            <a:r>
              <a:rPr lang="vi-VN" sz="2800" smtClean="0">
                <a:latin typeface="+mj-lt"/>
              </a:rPr>
              <a:t>RCOONa </a:t>
            </a:r>
            <a:r>
              <a:rPr lang="vi-VN" sz="2800">
                <a:latin typeface="+mj-lt"/>
              </a:rPr>
              <a:t>+ Cu</a:t>
            </a:r>
            <a:r>
              <a:rPr lang="vi-VN" sz="2800" baseline="-25000">
                <a:latin typeface="+mj-lt"/>
              </a:rPr>
              <a:t>2</a:t>
            </a:r>
            <a:r>
              <a:rPr lang="vi-VN" sz="2800">
                <a:latin typeface="+mj-lt"/>
              </a:rPr>
              <a:t>O </a:t>
            </a:r>
            <a:r>
              <a:rPr lang="vi-VN" sz="2800" smtClean="0">
                <a:latin typeface="+mj-lt"/>
              </a:rPr>
              <a:t>+ </a:t>
            </a:r>
            <a:r>
              <a:rPr lang="vi-VN" sz="2800" smtClean="0">
                <a:solidFill>
                  <a:srgbClr val="FF0000"/>
                </a:solidFill>
                <a:latin typeface="+mj-lt"/>
              </a:rPr>
              <a:t>3</a:t>
            </a:r>
            <a:r>
              <a:rPr lang="vi-VN" sz="2800" smtClean="0">
                <a:latin typeface="+mj-lt"/>
              </a:rPr>
              <a:t>H2O</a:t>
            </a:r>
            <a:endParaRPr lang="vi-VN" sz="2800">
              <a:latin typeface="+mj-lt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029200" y="1905000"/>
            <a:ext cx="1371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442200" y="2305615"/>
            <a:ext cx="0" cy="3613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828800" y="4343400"/>
            <a:ext cx="632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>
                <a:solidFill>
                  <a:srgbClr val="FF0000"/>
                </a:solidFill>
                <a:latin typeface="+mj-lt"/>
              </a:rPr>
              <a:t>Kết luận: </a:t>
            </a:r>
            <a:r>
              <a:rPr lang="vi-VN" sz="2800">
                <a:latin typeface="+mj-lt"/>
              </a:rPr>
              <a:t>Anđehit vừa có tính oxi hóa, vừa có tính </a:t>
            </a:r>
            <a:r>
              <a:rPr lang="vi-VN" sz="2800" smtClean="0">
                <a:latin typeface="+mj-lt"/>
              </a:rPr>
              <a:t>khử.</a:t>
            </a:r>
            <a:endParaRPr lang="vi-VN" sz="280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11931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  <a:latin typeface="+mj-lt"/>
              </a:rPr>
              <a:t>Chất khử</a:t>
            </a:r>
            <a:endParaRPr lang="vi-VN" sz="28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21437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  <a:latin typeface="+mj-lt"/>
              </a:rPr>
              <a:t>Chất oxi hóa</a:t>
            </a:r>
            <a:endParaRPr lang="vi-VN" sz="28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81000" y="4399747"/>
            <a:ext cx="1371600" cy="477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6858000" y="2667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Đỏ gạch</a:t>
            </a:r>
            <a:endParaRPr lang="vi-VN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0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 animBg="1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ime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3156</TotalTime>
  <Words>935</Words>
  <Application>Microsoft Office PowerPoint</Application>
  <PresentationFormat>On-screen Show (4:3)</PresentationFormat>
  <Paragraphs>201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 Unicode MS</vt:lpstr>
      <vt:lpstr>Georgia</vt:lpstr>
      <vt:lpstr>Symbol</vt:lpstr>
      <vt:lpstr>Times New Roman</vt:lpstr>
      <vt:lpstr>Wingdings</vt:lpstr>
      <vt:lpstr>Wingdings 2</vt:lpstr>
      <vt:lpstr>Urban</vt:lpstr>
      <vt:lpstr>CS ChemDraw Drawing</vt:lpstr>
      <vt:lpstr>Equation</vt:lpstr>
      <vt:lpstr>PowerPoint Presentation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----05 - 07 Ly Thuong Kiet----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......SangTao......</dc:creator>
  <cp:lastModifiedBy>AutoBVT</cp:lastModifiedBy>
  <cp:revision>433</cp:revision>
  <dcterms:created xsi:type="dcterms:W3CDTF">2010-02-10T20:02:32Z</dcterms:created>
  <dcterms:modified xsi:type="dcterms:W3CDTF">2021-05-10T04:17:26Z</dcterms:modified>
</cp:coreProperties>
</file>